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24"/>
  </p:notesMasterIdLst>
  <p:sldIdLst>
    <p:sldId id="287" r:id="rId2"/>
    <p:sldId id="290" r:id="rId3"/>
    <p:sldId id="291" r:id="rId4"/>
    <p:sldId id="335" r:id="rId5"/>
    <p:sldId id="295" r:id="rId6"/>
    <p:sldId id="336" r:id="rId7"/>
    <p:sldId id="292" r:id="rId8"/>
    <p:sldId id="297" r:id="rId9"/>
    <p:sldId id="294" r:id="rId10"/>
    <p:sldId id="298" r:id="rId11"/>
    <p:sldId id="338" r:id="rId12"/>
    <p:sldId id="296" r:id="rId13"/>
    <p:sldId id="299" r:id="rId14"/>
    <p:sldId id="300" r:id="rId15"/>
    <p:sldId id="303" r:id="rId16"/>
    <p:sldId id="308" r:id="rId17"/>
    <p:sldId id="304" r:id="rId18"/>
    <p:sldId id="305" r:id="rId19"/>
    <p:sldId id="306" r:id="rId20"/>
    <p:sldId id="310" r:id="rId21"/>
    <p:sldId id="339" r:id="rId22"/>
    <p:sldId id="340"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Раздел по умолчанию" id="{08532232-B51C-4770-8ECC-B2C6D27C9F91}">
          <p14:sldIdLst>
            <p14:sldId id="287"/>
            <p14:sldId id="288"/>
            <p14:sldId id="333"/>
            <p14:sldId id="289"/>
            <p14:sldId id="290"/>
            <p14:sldId id="291"/>
            <p14:sldId id="335"/>
            <p14:sldId id="295"/>
            <p14:sldId id="336"/>
            <p14:sldId id="292"/>
            <p14:sldId id="293"/>
            <p14:sldId id="297"/>
            <p14:sldId id="294"/>
            <p14:sldId id="298"/>
            <p14:sldId id="338"/>
            <p14:sldId id="296"/>
            <p14:sldId id="299"/>
            <p14:sldId id="300"/>
            <p14:sldId id="301"/>
            <p14:sldId id="303"/>
            <p14:sldId id="308"/>
            <p14:sldId id="304"/>
            <p14:sldId id="305"/>
            <p14:sldId id="306"/>
            <p14:sldId id="307"/>
            <p14:sldId id="309"/>
            <p14:sldId id="310"/>
            <p14:sldId id="311"/>
            <p14:sldId id="302"/>
            <p14:sldId id="315"/>
            <p14:sldId id="312"/>
            <p14:sldId id="313"/>
            <p14:sldId id="314"/>
            <p14:sldId id="316"/>
            <p14:sldId id="317"/>
            <p14:sldId id="320"/>
            <p14:sldId id="318"/>
            <p14:sldId id="319"/>
            <p14:sldId id="321"/>
            <p14:sldId id="322"/>
            <p14:sldId id="323"/>
          </p14:sldIdLst>
        </p14:section>
        <p14:section name="Раздел без заголовка" id="{C05DF207-BEE9-47B9-990F-119D5DB97677}">
          <p14:sldIdLst>
            <p14:sldId id="274"/>
            <p14:sldId id="325"/>
            <p14:sldId id="275"/>
            <p14:sldId id="276"/>
            <p14:sldId id="277"/>
            <p14:sldId id="278"/>
            <p14:sldId id="326"/>
            <p14:sldId id="327"/>
            <p14:sldId id="279"/>
            <p14:sldId id="280"/>
            <p14:sldId id="328"/>
            <p14:sldId id="329"/>
            <p14:sldId id="281"/>
            <p14:sldId id="282"/>
            <p14:sldId id="283"/>
            <p14:sldId id="330"/>
            <p14:sldId id="284"/>
            <p14:sldId id="285"/>
            <p14:sldId id="286"/>
            <p14:sldId id="331"/>
            <p14:sldId id="324"/>
            <p14:sldId id="269"/>
            <p14:sldId id="332"/>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634" autoAdjust="0"/>
  </p:normalViewPr>
  <p:slideViewPr>
    <p:cSldViewPr>
      <p:cViewPr>
        <p:scale>
          <a:sx n="60" d="100"/>
          <a:sy n="60" d="100"/>
        </p:scale>
        <p:origin x="-1456" y="-11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78E240-3791-491D-9245-AF20DD3CD33E}" type="datetimeFigureOut">
              <a:rPr lang="ru-RU" smtClean="0"/>
              <a:pPr/>
              <a:t>15.05.2023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299624-D55C-43E8-BF5E-0FCEAF5475C1}" type="slidenum">
              <a:rPr lang="ru-RU" smtClean="0"/>
              <a:pPr/>
              <a:t>‹#›</a:t>
            </a:fld>
            <a:endParaRPr lang="ru-RU"/>
          </a:p>
        </p:txBody>
      </p:sp>
    </p:spTree>
    <p:extLst>
      <p:ext uri="{BB962C8B-B14F-4D97-AF65-F5344CB8AC3E}">
        <p14:creationId xmlns:p14="http://schemas.microsoft.com/office/powerpoint/2010/main" xmlns="" val="2640591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gc44cf98deb_0_9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6" name="Google Shape;986;gc44cf98deb_0_9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3859471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gc44cf98deb_0_9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6" name="Google Shape;986;gc44cf98deb_0_9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2489227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mc:AlternateContent xmlns:mc="http://schemas.openxmlformats.org/markup-compatibility/2006">
        <mc:Choice xmlns:a14="http://schemas.microsoft.com/office/drawing/2010/main" xmlns="" Requires="a14">
          <p:sp>
            <p:nvSpPr>
              <p:cNvPr id="3" name="Заметки 2"/>
              <p:cNvSpPr>
                <a:spLocks noGrp="1"/>
              </p:cNvSpPr>
              <p:nvPr>
                <p:ph type="body" idx="1"/>
              </p:nvPr>
            </p:nvSpPr>
            <p:spPr/>
            <p:txBody>
              <a:bodyPr/>
              <a:lstStyle/>
              <a:p>
                <a:pPr>
                  <a:lnSpc>
                    <a:spcPct val="107000"/>
                  </a:lnSpc>
                  <a:spcAft>
                    <a:spcPts val="0"/>
                  </a:spcAft>
                </a:pPr>
                <a:r>
                  <a:rPr lang="ru-RU" b="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Шешуі:</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а)</a:t>
                </a:r>
                <a:r>
                  <a:rPr lang="ru-RU" dirty="0">
                    <a:solidFill>
                      <a:srgbClr val="000000"/>
                    </a:solidFill>
                    <a:ea typeface="Arial" panose="020B0604020202020204" pitchFamily="34" charset="0"/>
                    <a:cs typeface="Times New Roman" panose="02020603050405020304" pitchFamily="18" charset="0"/>
                  </a:rPr>
                  <a:t/>
                </a:r>
                <a14:m>
                  <m:oMath xmlns:m="http://schemas.openxmlformats.org/officeDocument/2006/math">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𝑖</m:t>
                        </m:r>
                      </m:sub>
                    </m:sSub>
                    <m:r>
                      <a:rPr lang="ru-RU" b="0" i="1"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en-US" i="1">
                        <a:solidFill>
                          <a:srgbClr val="000000"/>
                        </a:solidFill>
                        <a:latin typeface="Cambria Math" panose="02040503050406030204" pitchFamily="18" charset="0"/>
                        <a:ea typeface="Arial" panose="020B0604020202020204" pitchFamily="34" charset="0"/>
                        <a:cs typeface="Times New Roman" panose="02020603050405020304" pitchFamily="18" charset="0"/>
                      </a:rPr>
                      <m:t>𝑖</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kk-KZ" b="0" i="1"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m:t>ші дәннің өсіп шығу оқиғасы болсын</m:t>
                    </m:r>
                  </m:oMath>
                </a14:m>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Б</a:t>
                </a:r>
                <a14:m>
                  <m:oMath xmlns:m="http://schemas.openxmlformats.org/officeDocument/2006/math">
                    <m:r>
                      <a:rPr lang="kk-KZ"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m:t>ұл дегеніміз </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1</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2</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3</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4</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=0,8</m:t>
                    </m:r>
                  </m:oMath>
                </a14:m>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Демек</a:t>
                </a:r>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14:m>
                  <m:oMath xmlns:m="http://schemas.openxmlformats.org/officeDocument/2006/math">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r>
                          <m:rPr>
                            <m:nor/>
                          </m:rPr>
                          <a:rPr lang="kk-KZ"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m:t>төрт дәннің де өсіп шығуы</m:t>
                        </m:r>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1</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2</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3</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4</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1</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2</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3</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
                          <m:sSubPr>
                            <m:ctrlPr>
                              <a:rPr lang="ru-RU" i="1">
                                <a:solidFill>
                                  <a:srgbClr val="000000"/>
                                </a:solidFill>
                                <a:latin typeface="Cambria Math"/>
                                <a:ea typeface="Arial" panose="020B0604020202020204" pitchFamily="34" charset="0"/>
                                <a:cs typeface="Times New Roman" panose="02020603050405020304" pitchFamily="18" charset="0"/>
                              </a:rPr>
                            </m:ctrlPr>
                          </m:sSub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4</m:t>
                            </m:r>
                          </m:sub>
                        </m:sSub>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sSup>
                      <m:sSupPr>
                        <m:ctrlPr>
                          <a:rPr lang="ru-RU" i="1">
                            <a:solidFill>
                              <a:srgbClr val="000000"/>
                            </a:solidFill>
                            <a:latin typeface="Cambria Math"/>
                            <a:ea typeface="Arial" panose="020B0604020202020204" pitchFamily="34" charset="0"/>
                            <a:cs typeface="Times New Roman" panose="02020603050405020304" pitchFamily="18" charset="0"/>
                          </a:rPr>
                        </m:ctrlPr>
                      </m:sSup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0,8</m:t>
                        </m:r>
                      </m:e>
                      <m:sup>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4</m:t>
                        </m:r>
                      </m:sup>
                    </m:sSup>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=0.4096</m:t>
                    </m:r>
                  </m:oMath>
                </a14:m>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б) </a:t>
                </a:r>
                <a14:m>
                  <m:oMath xmlns:m="http://schemas.openxmlformats.org/officeDocument/2006/math">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r>
                          <a:rPr lang="kk-KZ" b="0" i="1"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m:t>кем дегенде бір дәннің өсіп шығуы </m:t>
                        </m:r>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=1−</m:t>
                    </m:r>
                    <m:r>
                      <a:rPr lang="en-US"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r>
                      <a:rPr lang="kk-KZ" b="0" i="1"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m:t>бірде бір дәннің қсіп шықпауы</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oMath>
                </a14:m>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14:m>
                  <m:oMathPara xmlns:m="http://schemas.openxmlformats.org/officeDocument/2006/math">
                    <m:oMathParaPr>
                      <m:jc m:val="centerGroup"/>
                    </m:oMathParaPr>
                    <m:oMath xmlns:m="http://schemas.openxmlformats.org/officeDocument/2006/math">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𝑖</m:t>
                          </m:r>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−ші дәннің өсіп шықпауы</m:t>
                          </m:r>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sSubSup>
                        <m:sSubSupPr>
                          <m:ctrlPr>
                            <a:rPr lang="ru-RU" i="1">
                              <a:solidFill>
                                <a:srgbClr val="000000"/>
                              </a:solidFill>
                              <a:latin typeface="Cambria Math"/>
                              <a:ea typeface="Arial" panose="020B0604020202020204" pitchFamily="34" charset="0"/>
                              <a:cs typeface="Times New Roman" panose="02020603050405020304" pitchFamily="18" charset="0"/>
                            </a:rPr>
                          </m:ctrlPr>
                        </m:sSubSupPr>
                        <m:e>
                          <m:r>
                            <a:rPr lang="en-US"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𝑖</m:t>
                          </m:r>
                        </m:sub>
                        <m:sup>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sup>
                      </m:sSubSup>
                    </m:oMath>
                  </m:oMathPara>
                </a14:m>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Сонымен</a:t>
                </a:r>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14:m>
                  <m:oMath xmlns:m="http://schemas.openxmlformats.org/officeDocument/2006/math">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r>
                          <a:rPr lang="kk-KZ" b="0" i="1"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m:t>кем дегенде бір дәннің өсіп шығуы</m:t>
                        </m:r>
                      </m:e>
                    </m:d>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=1−</m:t>
                    </m:r>
                    <m:sSup>
                      <m:sSupPr>
                        <m:ctrlPr>
                          <a:rPr lang="ru-RU" i="1">
                            <a:solidFill>
                              <a:srgbClr val="000000"/>
                            </a:solidFill>
                            <a:latin typeface="Cambria Math"/>
                            <a:ea typeface="Arial" panose="020B0604020202020204" pitchFamily="34" charset="0"/>
                            <a:cs typeface="Times New Roman" panose="02020603050405020304" pitchFamily="18" charset="0"/>
                          </a:rPr>
                        </m:ctrlPr>
                      </m:sSupPr>
                      <m:e>
                        <m:d>
                          <m:dPr>
                            <m:ctrlPr>
                              <a:rPr lang="ru-RU" i="1">
                                <a:solidFill>
                                  <a:srgbClr val="000000"/>
                                </a:solidFill>
                                <a:latin typeface="Cambria Math"/>
                                <a:ea typeface="Arial" panose="020B0604020202020204" pitchFamily="34" charset="0"/>
                                <a:cs typeface="Times New Roman" panose="02020603050405020304" pitchFamily="18" charset="0"/>
                              </a:rPr>
                            </m:ctrlPr>
                          </m:dPr>
                          <m:e>
                            <m:r>
                              <a:rPr lang="en-US"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i="1">
                                    <a:solidFill>
                                      <a:srgbClr val="000000"/>
                                    </a:solidFill>
                                    <a:latin typeface="Cambria Math"/>
                                    <a:ea typeface="Arial" panose="020B0604020202020204" pitchFamily="34" charset="0"/>
                                    <a:cs typeface="Times New Roman" panose="02020603050405020304" pitchFamily="18" charset="0"/>
                                  </a:rPr>
                                </m:ctrlPr>
                              </m:dPr>
                              <m:e>
                                <m:sSubSup>
                                  <m:sSubSupPr>
                                    <m:ctrlPr>
                                      <a:rPr lang="ru-RU" i="1">
                                        <a:solidFill>
                                          <a:srgbClr val="000000"/>
                                        </a:solidFill>
                                        <a:latin typeface="Cambria Math"/>
                                        <a:ea typeface="Arial" panose="020B0604020202020204" pitchFamily="34" charset="0"/>
                                        <a:cs typeface="Times New Roman" panose="02020603050405020304" pitchFamily="18" charset="0"/>
                                      </a:rPr>
                                    </m:ctrlPr>
                                  </m:sSubSupPr>
                                  <m:e>
                                    <m:r>
                                      <a:rPr lang="en-US" i="1">
                                        <a:solidFill>
                                          <a:srgbClr val="000000"/>
                                        </a:solidFill>
                                        <a:latin typeface="Cambria Math" panose="02040503050406030204" pitchFamily="18" charset="0"/>
                                        <a:ea typeface="Arial" panose="020B0604020202020204" pitchFamily="34" charset="0"/>
                                        <a:cs typeface="Times New Roman" panose="02020603050405020304" pitchFamily="18" charset="0"/>
                                      </a:rPr>
                                      <m:t>𝐺</m:t>
                                    </m:r>
                                  </m:e>
                                  <m:sub>
                                    <m:r>
                                      <a:rPr lang="en-US" i="1">
                                        <a:solidFill>
                                          <a:srgbClr val="000000"/>
                                        </a:solidFill>
                                        <a:latin typeface="Cambria Math" panose="02040503050406030204" pitchFamily="18" charset="0"/>
                                        <a:ea typeface="Arial" panose="020B0604020202020204" pitchFamily="34" charset="0"/>
                                        <a:cs typeface="Times New Roman" panose="02020603050405020304" pitchFamily="18" charset="0"/>
                                      </a:rPr>
                                      <m:t>𝑖</m:t>
                                    </m:r>
                                  </m:sub>
                                  <m:sup>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sup>
                                </m:sSubSup>
                              </m:e>
                            </m:d>
                          </m:e>
                        </m:d>
                      </m:e>
                      <m:sup>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4</m:t>
                        </m:r>
                      </m:sup>
                    </m:sSup>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=1−</m:t>
                    </m:r>
                    <m:sSup>
                      <m:sSupPr>
                        <m:ctrlPr>
                          <a:rPr lang="ru-RU" i="1">
                            <a:solidFill>
                              <a:srgbClr val="000000"/>
                            </a:solidFill>
                            <a:latin typeface="Cambria Math"/>
                            <a:ea typeface="Arial" panose="020B0604020202020204" pitchFamily="34" charset="0"/>
                            <a:cs typeface="Times New Roman" panose="02020603050405020304" pitchFamily="18" charset="0"/>
                          </a:rPr>
                        </m:ctrlPr>
                      </m:sSupPr>
                      <m:e>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0,2</m:t>
                        </m:r>
                      </m:e>
                      <m:sup>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4</m:t>
                        </m:r>
                      </m:sup>
                    </m:sSup>
                    <m:r>
                      <a:rPr lang="ru-RU" i="1">
                        <a:solidFill>
                          <a:srgbClr val="000000"/>
                        </a:solidFill>
                        <a:latin typeface="Cambria Math" panose="02040503050406030204" pitchFamily="18" charset="0"/>
                        <a:ea typeface="Arial" panose="020B0604020202020204" pitchFamily="34" charset="0"/>
                        <a:cs typeface="Times New Roman" panose="02020603050405020304" pitchFamily="18" charset="0"/>
                      </a:rPr>
                      <m:t>=0,9984</m:t>
                    </m:r>
                  </m:oMath>
                </a14:m>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mc:Choice>
        <mc:Fallback>
          <p:sp>
            <p:nvSpPr>
              <p:cNvPr id="3" name="Заметки 2"/>
              <p:cNvSpPr>
                <a:spLocks noGrp="1"/>
              </p:cNvSpPr>
              <p:nvPr>
                <p:ph type="body" idx="1"/>
              </p:nvPr>
            </p:nvSpPr>
            <p:spPr/>
            <p:txBody>
              <a:bodyPr/>
              <a:lstStyle/>
              <a:p>
                <a:pPr>
                  <a:lnSpc>
                    <a:spcPct val="107000"/>
                  </a:lnSpc>
                  <a:spcAft>
                    <a:spcPts val="0"/>
                  </a:spcAft>
                </a:pPr>
                <a:r>
                  <a:rPr lang="ru-RU" b="1" dirty="0"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Шешуі:</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а)</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𝐺_𝑖</a:t>
                </a:r>
                <a:r>
                  <a:rPr lang="ru-RU"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a:t>=</a:t>
                </a:r>
                <a:r>
                  <a:rPr lang="en-US" i="0">
                    <a:solidFill>
                      <a:srgbClr val="000000"/>
                    </a:solidFill>
                    <a:latin typeface="Cambria Math" panose="02040503050406030204" pitchFamily="18" charset="0"/>
                    <a:ea typeface="Arial" panose="020B0604020202020204" pitchFamily="34" charset="0"/>
                    <a:cs typeface="Times New Roman" panose="02020603050405020304" pitchFamily="18" charset="0"/>
                  </a:rPr>
                  <a:t>𝑖</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a:t>
                </a:r>
                <a:r>
                  <a:rPr lang="kk-KZ"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a:t>ші дәннің өсіп шығу оқиғасы болсын</a:t>
                </a:r>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Б</a:t>
                </a:r>
                <a:r>
                  <a:rPr lang="kk-KZ"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a:t>ұл дегеніміз </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𝐺_1 )=𝑃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𝐺_2 )=𝑃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𝐺_3 )=𝑃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𝐺_4 )=0,8</a:t>
                </a:r>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err="1"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Демек</a:t>
                </a:r>
                <a:r>
                  <a:rPr lang="ru-RU" dirty="0"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𝑃</a:t>
                </a:r>
                <a:r>
                  <a:rPr lang="ru-RU" i="0">
                    <a:solidFill>
                      <a:srgbClr val="000000"/>
                    </a:solidFill>
                    <a:latin typeface="Cambria Math" panose="02040503050406030204" pitchFamily="18" charset="0"/>
                    <a:cs typeface="Times New Roman" panose="02020603050405020304" pitchFamily="18" charset="0"/>
                  </a:rPr>
                  <a:t>(</a:t>
                </a:r>
                <a:r>
                  <a:rPr lang="kk-KZ" b="0" i="0" smtClean="0">
                    <a:solidFill>
                      <a:srgbClr val="000000"/>
                    </a:solidFill>
                    <a:latin typeface="Cambria Math" panose="02040503050406030204" pitchFamily="18" charset="0"/>
                    <a:cs typeface="Times New Roman" panose="02020603050405020304" pitchFamily="18" charset="0"/>
                  </a:rPr>
                  <a:t>"</a:t>
                </a:r>
                <a:r>
                  <a:rPr lang="kk-KZ"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a:t>төрт дәннің де өсіп шығуы</a:t>
                </a:r>
                <a:r>
                  <a:rPr lang="ru-RU" b="0" i="0">
                    <a:solidFill>
                      <a:srgbClr val="000000"/>
                    </a:solidFill>
                    <a:latin typeface="Cambria Math" panose="02040503050406030204" pitchFamily="18" charset="0"/>
                    <a:ea typeface="Arial" panose="020B0604020202020204" pitchFamily="34" charset="0"/>
                    <a:cs typeface="Times New Roman" panose="02020603050405020304" pitchFamily="18" charset="0"/>
                  </a:rPr>
                  <a:t>" )</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𝐺_1 )∙𝑃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𝐺_2 )∙𝑃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𝐺_3 )∙𝑃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𝐺_4 )=𝑃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𝐺_1 )∙𝑃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𝐺_2 )∙𝑃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𝐺_3 )∙𝑃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𝐺_4 )=</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0,8〗^4=0.4096</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б) </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𝑃</a:t>
                </a:r>
                <a:r>
                  <a:rPr lang="ru-RU" i="0">
                    <a:solidFill>
                      <a:srgbClr val="000000"/>
                    </a:solidFill>
                    <a:latin typeface="Cambria Math" panose="02040503050406030204" pitchFamily="18" charset="0"/>
                    <a:cs typeface="Times New Roman" panose="02020603050405020304" pitchFamily="18" charset="0"/>
                  </a:rPr>
                  <a:t>(</a:t>
                </a:r>
                <a:r>
                  <a:rPr lang="kk-KZ"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a:t>кем дегенде бір дәннің өсіп шығуы </a:t>
                </a:r>
                <a:r>
                  <a:rPr lang="ru-RU" b="0" i="0">
                    <a:solidFill>
                      <a:srgbClr val="000000"/>
                    </a:solidFill>
                    <a:latin typeface="Cambria Math" panose="02040503050406030204" pitchFamily="18" charset="0"/>
                    <a:ea typeface="Arial" panose="020B0604020202020204" pitchFamily="34"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=1−</a:t>
                </a:r>
                <a:r>
                  <a:rPr lang="en-US" i="0">
                    <a:solidFill>
                      <a:srgbClr val="000000"/>
                    </a:solidFill>
                    <a:latin typeface="Cambria Math" panose="02040503050406030204" pitchFamily="18" charset="0"/>
                    <a:ea typeface="Arial" panose="020B0604020202020204" pitchFamily="34" charset="0"/>
                    <a:cs typeface="Times New Roman" panose="02020603050405020304" pitchFamily="18" charset="0"/>
                  </a:rPr>
                  <a:t>𝑃</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a:t>
                </a:r>
                <a:r>
                  <a:rPr lang="kk-KZ"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a:t>бірде бір дәннің қсіп шықпауы</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𝑃</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𝑖−</a:t>
                </a:r>
                <a:r>
                  <a:rPr lang="kk-KZ"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a:t>шідәннің өсіп шықпауы</a:t>
                </a:r>
                <a:r>
                  <a:rPr lang="ru-RU" b="0" i="0">
                    <a:solidFill>
                      <a:srgbClr val="000000"/>
                    </a:solidFill>
                    <a:latin typeface="Cambria Math" panose="02040503050406030204" pitchFamily="18" charset="0"/>
                    <a:ea typeface="Arial" panose="020B0604020202020204" pitchFamily="34"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a:t>
                </a:r>
                <a:r>
                  <a:rPr lang="en-US"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_𝑖^′</a:t>
                </a:r>
                <a:endParaRPr lang="ru-RU"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dirty="0" err="1"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Сонымен</a:t>
                </a:r>
                <a:r>
                  <a:rPr lang="ru-RU" dirty="0"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𝑃</a:t>
                </a:r>
                <a:r>
                  <a:rPr lang="ru-RU" i="0">
                    <a:solidFill>
                      <a:srgbClr val="000000"/>
                    </a:solidFill>
                    <a:latin typeface="Cambria Math" panose="02040503050406030204" pitchFamily="18" charset="0"/>
                    <a:cs typeface="Times New Roman" panose="02020603050405020304" pitchFamily="18" charset="0"/>
                  </a:rPr>
                  <a:t>(</a:t>
                </a:r>
                <a:r>
                  <a:rPr lang="kk-KZ" b="0" i="0" smtClean="0">
                    <a:solidFill>
                      <a:srgbClr val="000000"/>
                    </a:solidFill>
                    <a:latin typeface="Cambria Math" panose="02040503050406030204" pitchFamily="18" charset="0"/>
                    <a:ea typeface="Arial" panose="020B0604020202020204" pitchFamily="34" charset="0"/>
                    <a:cs typeface="Times New Roman" panose="02020603050405020304" pitchFamily="18" charset="0"/>
                  </a:rPr>
                  <a:t>кем дегенде бір дәннің өсіп шығуы</a:t>
                </a:r>
                <a:r>
                  <a:rPr lang="ru-RU" b="0" i="0">
                    <a:solidFill>
                      <a:srgbClr val="000000"/>
                    </a:solidFill>
                    <a:latin typeface="Cambria Math" panose="02040503050406030204" pitchFamily="18" charset="0"/>
                    <a:ea typeface="Arial" panose="020B0604020202020204" pitchFamily="34"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=1−</a:t>
                </a:r>
                <a:r>
                  <a:rPr lang="ru-RU" i="0">
                    <a:solidFill>
                      <a:srgbClr val="000000"/>
                    </a:solidFill>
                    <a:latin typeface="Cambria Math" panose="02040503050406030204" pitchFamily="18" charset="0"/>
                    <a:cs typeface="Times New Roman" panose="02020603050405020304" pitchFamily="18" charset="0"/>
                  </a:rPr>
                  <a:t>(</a:t>
                </a:r>
                <a:r>
                  <a:rPr lang="en-US" i="0">
                    <a:solidFill>
                      <a:srgbClr val="000000"/>
                    </a:solidFill>
                    <a:latin typeface="Cambria Math" panose="02040503050406030204" pitchFamily="18" charset="0"/>
                    <a:ea typeface="Arial" panose="020B0604020202020204" pitchFamily="34" charset="0"/>
                    <a:cs typeface="Times New Roman" panose="02020603050405020304" pitchFamily="18" charset="0"/>
                  </a:rPr>
                  <a:t>𝑃</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a:t>
                </a:r>
                <a:r>
                  <a:rPr lang="en-US" i="0">
                    <a:solidFill>
                      <a:srgbClr val="000000"/>
                    </a:solidFill>
                    <a:latin typeface="Cambria Math" panose="02040503050406030204" pitchFamily="18" charset="0"/>
                    <a:ea typeface="Arial" panose="020B0604020202020204" pitchFamily="34" charset="0"/>
                    <a:cs typeface="Times New Roman" panose="02020603050405020304" pitchFamily="18" charset="0"/>
                  </a:rPr>
                  <a:t>𝐺</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_</a:t>
                </a:r>
                <a:r>
                  <a:rPr lang="en-US" i="0">
                    <a:solidFill>
                      <a:srgbClr val="000000"/>
                    </a:solidFill>
                    <a:latin typeface="Cambria Math" panose="02040503050406030204" pitchFamily="18" charset="0"/>
                    <a:ea typeface="Arial" panose="020B0604020202020204" pitchFamily="34" charset="0"/>
                    <a:cs typeface="Times New Roman" panose="02020603050405020304" pitchFamily="18" charset="0"/>
                  </a:rPr>
                  <a:t>𝑖^</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 ))^4=1−</a:t>
                </a:r>
                <a:r>
                  <a:rPr lang="ru-RU" i="0">
                    <a:solidFill>
                      <a:srgbClr val="000000"/>
                    </a:solidFill>
                    <a:latin typeface="Cambria Math" panose="02040503050406030204" pitchFamily="18" charset="0"/>
                    <a:cs typeface="Times New Roman" panose="02020603050405020304" pitchFamily="18" charset="0"/>
                  </a:rPr>
                  <a:t>〖</a:t>
                </a:r>
                <a:r>
                  <a:rPr lang="ru-RU" i="0">
                    <a:solidFill>
                      <a:srgbClr val="000000"/>
                    </a:solidFill>
                    <a:latin typeface="Cambria Math" panose="02040503050406030204" pitchFamily="18" charset="0"/>
                    <a:ea typeface="Arial" panose="020B0604020202020204" pitchFamily="34" charset="0"/>
                    <a:cs typeface="Times New Roman" panose="02020603050405020304" pitchFamily="18" charset="0"/>
                  </a:rPr>
                  <a:t>0,2〗^4=0,9984</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mc:Fallback>
      </mc:AlternateContent>
      <p:sp>
        <p:nvSpPr>
          <p:cNvPr id="4" name="Номер слайда 3"/>
          <p:cNvSpPr>
            <a:spLocks noGrp="1"/>
          </p:cNvSpPr>
          <p:nvPr>
            <p:ph type="sldNum" sz="quarter" idx="10"/>
          </p:nvPr>
        </p:nvSpPr>
        <p:spPr/>
        <p:txBody>
          <a:bodyPr/>
          <a:lstStyle/>
          <a:p>
            <a:fld id="{73299624-D55C-43E8-BF5E-0FCEAF5475C1}" type="slidenum">
              <a:rPr lang="ru-RU" smtClean="0"/>
              <a:pPr/>
              <a:t>9</a:t>
            </a:fld>
            <a:endParaRPr lang="ru-RU"/>
          </a:p>
        </p:txBody>
      </p:sp>
    </p:spTree>
    <p:extLst>
      <p:ext uri="{BB962C8B-B14F-4D97-AF65-F5344CB8AC3E}">
        <p14:creationId xmlns:p14="http://schemas.microsoft.com/office/powerpoint/2010/main" xmlns="" val="321758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gc44cf98deb_0_9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6" name="Google Shape;986;gc44cf98deb_0_9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xmlns="" val="3654637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1200" dirty="0">
                <a:latin typeface="Times New Roman" panose="02020603050405020304" pitchFamily="18" charset="0"/>
                <a:ea typeface="Calibri" panose="020F0502020204030204" pitchFamily="34" charset="0"/>
                <a:cs typeface="Times New Roman" panose="02020603050405020304" pitchFamily="18" charset="0"/>
              </a:rPr>
              <a:t>Барлық варианттарды санау ықтималдықтарды есептеу үшін маңызды болғандықтан, </a:t>
            </a:r>
            <a:r>
              <a:rPr lang="kk-KZ" sz="1200" dirty="0" err="1">
                <a:latin typeface="Times New Roman" panose="02020603050405020304" pitchFamily="18" charset="0"/>
                <a:ea typeface="Calibri" panose="020F0502020204030204" pitchFamily="34" charset="0"/>
                <a:cs typeface="Times New Roman" panose="02020603050405020304" pitchFamily="18" charset="0"/>
              </a:rPr>
              <a:t>комбинаториканы</a:t>
            </a:r>
            <a:r>
              <a:rPr lang="kk-KZ" sz="1200" dirty="0">
                <a:latin typeface="Times New Roman" panose="02020603050405020304" pitchFamily="18" charset="0"/>
                <a:ea typeface="Calibri" panose="020F0502020204030204" pitchFamily="34" charset="0"/>
                <a:cs typeface="Times New Roman" panose="02020603050405020304" pitchFamily="18" charset="0"/>
              </a:rPr>
              <a:t> жақсы білу және қолдану бұл есептеулерді жеңілдетеді.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
        <p:nvSpPr>
          <p:cNvPr id="4" name="Номер слайда 3"/>
          <p:cNvSpPr>
            <a:spLocks noGrp="1"/>
          </p:cNvSpPr>
          <p:nvPr>
            <p:ph type="sldNum" sz="quarter" idx="10"/>
          </p:nvPr>
        </p:nvSpPr>
        <p:spPr/>
        <p:txBody>
          <a:bodyPr/>
          <a:lstStyle/>
          <a:p>
            <a:fld id="{73299624-D55C-43E8-BF5E-0FCEAF5475C1}" type="slidenum">
              <a:rPr lang="ru-RU" smtClean="0"/>
              <a:pPr/>
              <a:t>15</a:t>
            </a:fld>
            <a:endParaRPr lang="ru-RU"/>
          </a:p>
        </p:txBody>
      </p:sp>
    </p:spTree>
    <p:extLst>
      <p:ext uri="{BB962C8B-B14F-4D97-AF65-F5344CB8AC3E}">
        <p14:creationId xmlns:p14="http://schemas.microsoft.com/office/powerpoint/2010/main" xmlns="" val="1653744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wo columns">
  <p:cSld name="Title and two columns">
    <p:spTree>
      <p:nvGrpSpPr>
        <p:cNvPr id="1" name="Shape 340"/>
        <p:cNvGrpSpPr/>
        <p:nvPr/>
      </p:nvGrpSpPr>
      <p:grpSpPr>
        <a:xfrm>
          <a:off x="0" y="0"/>
          <a:ext cx="0" cy="0"/>
          <a:chOff x="0" y="0"/>
          <a:chExt cx="0" cy="0"/>
        </a:xfrm>
      </p:grpSpPr>
      <p:sp>
        <p:nvSpPr>
          <p:cNvPr id="378" name="Google Shape;378;p22"/>
          <p:cNvSpPr txBox="1">
            <a:spLocks noGrp="1"/>
          </p:cNvSpPr>
          <p:nvPr>
            <p:ph type="subTitle" idx="1"/>
          </p:nvPr>
        </p:nvSpPr>
        <p:spPr>
          <a:xfrm>
            <a:off x="1480275" y="2785884"/>
            <a:ext cx="2565000" cy="191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solidFill>
                  <a:schemeClr val="dk1"/>
                </a:solidFill>
              </a:defRPr>
            </a:lvl1pPr>
            <a:lvl2pPr lvl="1" algn="ctr" rtl="0">
              <a:lnSpc>
                <a:spcPct val="100000"/>
              </a:lnSpc>
              <a:spcBef>
                <a:spcPts val="800"/>
              </a:spcBef>
              <a:spcAft>
                <a:spcPts val="0"/>
              </a:spcAft>
              <a:buNone/>
              <a:defRPr sz="1600">
                <a:solidFill>
                  <a:schemeClr val="dk1"/>
                </a:solidFill>
              </a:defRPr>
            </a:lvl2pPr>
            <a:lvl3pPr lvl="2" algn="ctr" rtl="0">
              <a:lnSpc>
                <a:spcPct val="100000"/>
              </a:lnSpc>
              <a:spcBef>
                <a:spcPts val="800"/>
              </a:spcBef>
              <a:spcAft>
                <a:spcPts val="0"/>
              </a:spcAft>
              <a:buNone/>
              <a:defRPr sz="1600">
                <a:solidFill>
                  <a:schemeClr val="dk1"/>
                </a:solidFill>
              </a:defRPr>
            </a:lvl3pPr>
            <a:lvl4pPr lvl="3" algn="ctr" rtl="0">
              <a:lnSpc>
                <a:spcPct val="100000"/>
              </a:lnSpc>
              <a:spcBef>
                <a:spcPts val="800"/>
              </a:spcBef>
              <a:spcAft>
                <a:spcPts val="0"/>
              </a:spcAft>
              <a:buNone/>
              <a:defRPr sz="1600">
                <a:solidFill>
                  <a:schemeClr val="dk1"/>
                </a:solidFill>
              </a:defRPr>
            </a:lvl4pPr>
            <a:lvl5pPr lvl="4" algn="ctr" rtl="0">
              <a:lnSpc>
                <a:spcPct val="100000"/>
              </a:lnSpc>
              <a:spcBef>
                <a:spcPts val="800"/>
              </a:spcBef>
              <a:spcAft>
                <a:spcPts val="0"/>
              </a:spcAft>
              <a:buNone/>
              <a:defRPr sz="1600">
                <a:solidFill>
                  <a:schemeClr val="dk1"/>
                </a:solidFill>
              </a:defRPr>
            </a:lvl5pPr>
            <a:lvl6pPr lvl="5" algn="ctr" rtl="0">
              <a:lnSpc>
                <a:spcPct val="100000"/>
              </a:lnSpc>
              <a:spcBef>
                <a:spcPts val="800"/>
              </a:spcBef>
              <a:spcAft>
                <a:spcPts val="0"/>
              </a:spcAft>
              <a:buNone/>
              <a:defRPr sz="1600">
                <a:solidFill>
                  <a:schemeClr val="dk1"/>
                </a:solidFill>
              </a:defRPr>
            </a:lvl6pPr>
            <a:lvl7pPr lvl="6" algn="ctr" rtl="0">
              <a:lnSpc>
                <a:spcPct val="100000"/>
              </a:lnSpc>
              <a:spcBef>
                <a:spcPts val="800"/>
              </a:spcBef>
              <a:spcAft>
                <a:spcPts val="0"/>
              </a:spcAft>
              <a:buNone/>
              <a:defRPr sz="1600">
                <a:solidFill>
                  <a:schemeClr val="dk1"/>
                </a:solidFill>
              </a:defRPr>
            </a:lvl7pPr>
            <a:lvl8pPr lvl="7" algn="ctr" rtl="0">
              <a:lnSpc>
                <a:spcPct val="100000"/>
              </a:lnSpc>
              <a:spcBef>
                <a:spcPts val="800"/>
              </a:spcBef>
              <a:spcAft>
                <a:spcPts val="0"/>
              </a:spcAft>
              <a:buNone/>
              <a:defRPr sz="1600">
                <a:solidFill>
                  <a:schemeClr val="dk1"/>
                </a:solidFill>
              </a:defRPr>
            </a:lvl8pPr>
            <a:lvl9pPr lvl="8" algn="ctr" rtl="0">
              <a:lnSpc>
                <a:spcPct val="100000"/>
              </a:lnSpc>
              <a:spcBef>
                <a:spcPts val="800"/>
              </a:spcBef>
              <a:spcAft>
                <a:spcPts val="800"/>
              </a:spcAft>
              <a:buNone/>
              <a:defRPr sz="1600">
                <a:solidFill>
                  <a:schemeClr val="dk1"/>
                </a:solidFill>
              </a:defRPr>
            </a:lvl9pPr>
          </a:lstStyle>
          <a:p>
            <a:endParaRPr/>
          </a:p>
        </p:txBody>
      </p:sp>
      <p:sp>
        <p:nvSpPr>
          <p:cNvPr id="379" name="Google Shape;379;p22"/>
          <p:cNvSpPr txBox="1">
            <a:spLocks noGrp="1"/>
          </p:cNvSpPr>
          <p:nvPr>
            <p:ph type="ctrTitle"/>
          </p:nvPr>
        </p:nvSpPr>
        <p:spPr>
          <a:xfrm>
            <a:off x="1477475" y="2157697"/>
            <a:ext cx="2565000" cy="579600"/>
          </a:xfrm>
          <a:prstGeom prst="rect">
            <a:avLst/>
          </a:prstGeom>
        </p:spPr>
        <p:txBody>
          <a:bodyPr spcFirstLastPara="1" wrap="square" lIns="91425" tIns="91425" rIns="91425" bIns="91425" anchor="b" anchorCtr="0">
            <a:noAutofit/>
          </a:bodyPr>
          <a:lstStyle>
            <a:lvl1pPr lvl="0" algn="ctr" rtl="0">
              <a:lnSpc>
                <a:spcPct val="115000"/>
              </a:lnSpc>
              <a:spcBef>
                <a:spcPts val="0"/>
              </a:spcBef>
              <a:spcAft>
                <a:spcPts val="0"/>
              </a:spcAft>
              <a:buSzPts val="1800"/>
              <a:buNone/>
              <a:defRPr sz="1800">
                <a:solidFill>
                  <a:schemeClr val="dk1"/>
                </a:solidFill>
              </a:defRPr>
            </a:lvl1pPr>
            <a:lvl2pPr lvl="1"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2pPr>
            <a:lvl3pPr lvl="2"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3pPr>
            <a:lvl4pPr lvl="3"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4pPr>
            <a:lvl5pPr lvl="4"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5pPr>
            <a:lvl6pPr lvl="5"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6pPr>
            <a:lvl7pPr lvl="6"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7pPr>
            <a:lvl8pPr lvl="7"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8pPr>
            <a:lvl9pPr lvl="8"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9pPr>
          </a:lstStyle>
          <a:p>
            <a:endParaRPr/>
          </a:p>
        </p:txBody>
      </p:sp>
      <p:sp>
        <p:nvSpPr>
          <p:cNvPr id="380" name="Google Shape;380;p22"/>
          <p:cNvSpPr txBox="1">
            <a:spLocks noGrp="1"/>
          </p:cNvSpPr>
          <p:nvPr>
            <p:ph type="ctrTitle" idx="2"/>
          </p:nvPr>
        </p:nvSpPr>
        <p:spPr>
          <a:xfrm>
            <a:off x="5108550" y="2157697"/>
            <a:ext cx="2565000" cy="579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solidFill>
                  <a:schemeClr val="dk1"/>
                </a:solidFill>
              </a:defRPr>
            </a:lvl1pPr>
            <a:lvl2pPr lvl="1"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2pPr>
            <a:lvl3pPr lvl="2"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3pPr>
            <a:lvl4pPr lvl="3"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4pPr>
            <a:lvl5pPr lvl="4"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5pPr>
            <a:lvl6pPr lvl="5"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6pPr>
            <a:lvl7pPr lvl="6"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7pPr>
            <a:lvl8pPr lvl="7"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8pPr>
            <a:lvl9pPr lvl="8" algn="ctr" rtl="0">
              <a:spcBef>
                <a:spcPts val="0"/>
              </a:spcBef>
              <a:spcAft>
                <a:spcPts val="0"/>
              </a:spcAft>
              <a:buSzPts val="1800"/>
              <a:buFont typeface="Libre Baskerville"/>
              <a:buNone/>
              <a:defRPr sz="1800">
                <a:latin typeface="Libre Baskerville"/>
                <a:ea typeface="Libre Baskerville"/>
                <a:cs typeface="Libre Baskerville"/>
                <a:sym typeface="Libre Baskerville"/>
              </a:defRPr>
            </a:lvl9pPr>
          </a:lstStyle>
          <a:p>
            <a:endParaRPr/>
          </a:p>
        </p:txBody>
      </p:sp>
      <p:sp>
        <p:nvSpPr>
          <p:cNvPr id="381" name="Google Shape;381;p22"/>
          <p:cNvSpPr txBox="1">
            <a:spLocks noGrp="1"/>
          </p:cNvSpPr>
          <p:nvPr>
            <p:ph type="subTitle" idx="3"/>
          </p:nvPr>
        </p:nvSpPr>
        <p:spPr>
          <a:xfrm>
            <a:off x="5106775" y="2785884"/>
            <a:ext cx="2565000" cy="191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solidFill>
                  <a:schemeClr val="dk1"/>
                </a:solidFill>
              </a:defRPr>
            </a:lvl1pPr>
            <a:lvl2pPr lvl="1" algn="ctr" rtl="0">
              <a:lnSpc>
                <a:spcPct val="100000"/>
              </a:lnSpc>
              <a:spcBef>
                <a:spcPts val="800"/>
              </a:spcBef>
              <a:spcAft>
                <a:spcPts val="0"/>
              </a:spcAft>
              <a:buNone/>
              <a:defRPr sz="1600">
                <a:solidFill>
                  <a:schemeClr val="dk1"/>
                </a:solidFill>
              </a:defRPr>
            </a:lvl2pPr>
            <a:lvl3pPr lvl="2" algn="ctr" rtl="0">
              <a:lnSpc>
                <a:spcPct val="100000"/>
              </a:lnSpc>
              <a:spcBef>
                <a:spcPts val="800"/>
              </a:spcBef>
              <a:spcAft>
                <a:spcPts val="0"/>
              </a:spcAft>
              <a:buNone/>
              <a:defRPr sz="1600">
                <a:solidFill>
                  <a:schemeClr val="dk1"/>
                </a:solidFill>
              </a:defRPr>
            </a:lvl3pPr>
            <a:lvl4pPr lvl="3" algn="ctr" rtl="0">
              <a:lnSpc>
                <a:spcPct val="100000"/>
              </a:lnSpc>
              <a:spcBef>
                <a:spcPts val="800"/>
              </a:spcBef>
              <a:spcAft>
                <a:spcPts val="0"/>
              </a:spcAft>
              <a:buNone/>
              <a:defRPr sz="1600">
                <a:solidFill>
                  <a:schemeClr val="dk1"/>
                </a:solidFill>
              </a:defRPr>
            </a:lvl4pPr>
            <a:lvl5pPr lvl="4" algn="ctr" rtl="0">
              <a:lnSpc>
                <a:spcPct val="100000"/>
              </a:lnSpc>
              <a:spcBef>
                <a:spcPts val="800"/>
              </a:spcBef>
              <a:spcAft>
                <a:spcPts val="0"/>
              </a:spcAft>
              <a:buNone/>
              <a:defRPr sz="1600">
                <a:solidFill>
                  <a:schemeClr val="dk1"/>
                </a:solidFill>
              </a:defRPr>
            </a:lvl5pPr>
            <a:lvl6pPr lvl="5" algn="ctr" rtl="0">
              <a:lnSpc>
                <a:spcPct val="100000"/>
              </a:lnSpc>
              <a:spcBef>
                <a:spcPts val="800"/>
              </a:spcBef>
              <a:spcAft>
                <a:spcPts val="0"/>
              </a:spcAft>
              <a:buNone/>
              <a:defRPr sz="1600">
                <a:solidFill>
                  <a:schemeClr val="dk1"/>
                </a:solidFill>
              </a:defRPr>
            </a:lvl6pPr>
            <a:lvl7pPr lvl="6" algn="ctr" rtl="0">
              <a:lnSpc>
                <a:spcPct val="100000"/>
              </a:lnSpc>
              <a:spcBef>
                <a:spcPts val="800"/>
              </a:spcBef>
              <a:spcAft>
                <a:spcPts val="0"/>
              </a:spcAft>
              <a:buNone/>
              <a:defRPr sz="1600">
                <a:solidFill>
                  <a:schemeClr val="dk1"/>
                </a:solidFill>
              </a:defRPr>
            </a:lvl7pPr>
            <a:lvl8pPr lvl="7" algn="ctr" rtl="0">
              <a:lnSpc>
                <a:spcPct val="100000"/>
              </a:lnSpc>
              <a:spcBef>
                <a:spcPts val="800"/>
              </a:spcBef>
              <a:spcAft>
                <a:spcPts val="0"/>
              </a:spcAft>
              <a:buNone/>
              <a:defRPr sz="1600">
                <a:solidFill>
                  <a:schemeClr val="dk1"/>
                </a:solidFill>
              </a:defRPr>
            </a:lvl8pPr>
            <a:lvl9pPr lvl="8" algn="ctr" rtl="0">
              <a:lnSpc>
                <a:spcPct val="100000"/>
              </a:lnSpc>
              <a:spcBef>
                <a:spcPts val="800"/>
              </a:spcBef>
              <a:spcAft>
                <a:spcPts val="800"/>
              </a:spcAft>
              <a:buNone/>
              <a:defRPr sz="1600">
                <a:solidFill>
                  <a:schemeClr val="dk1"/>
                </a:solidFill>
              </a:defRPr>
            </a:lvl9pPr>
          </a:lstStyle>
          <a:p>
            <a:endParaRPr/>
          </a:p>
        </p:txBody>
      </p:sp>
    </p:spTree>
    <p:extLst>
      <p:ext uri="{BB962C8B-B14F-4D97-AF65-F5344CB8AC3E}">
        <p14:creationId xmlns:p14="http://schemas.microsoft.com/office/powerpoint/2010/main" xmlns="" val="1684464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D5D5DEB-30B8-44D0-8455-7EA4A14A9473}" type="datetimeFigureOut">
              <a:rPr lang="ru-RU" smtClean="0"/>
              <a:pPr/>
              <a:t>15.05.2023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D05E20-A7CC-48D0-937E-4D0CF59D020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5D5DEB-30B8-44D0-8455-7EA4A14A9473}" type="datetimeFigureOut">
              <a:rPr lang="ru-RU" smtClean="0"/>
              <a:pPr/>
              <a:t>15.05.2023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D05E20-A7CC-48D0-937E-4D0CF59D0209}"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276872"/>
            <a:ext cx="8229600" cy="1143000"/>
          </a:xfrm>
        </p:spPr>
        <p:txBody>
          <a:bodyPr>
            <a:noAutofit/>
          </a:bodyPr>
          <a:lstStyle/>
          <a:p>
            <a:r>
              <a:rPr lang="kk-KZ" sz="4800" b="1" i="1" dirty="0" smtClean="0">
                <a:solidFill>
                  <a:srgbClr val="002060"/>
                </a:solidFill>
                <a:latin typeface="Times New Roman" pitchFamily="18" charset="0"/>
                <a:cs typeface="Times New Roman" pitchFamily="18" charset="0"/>
              </a:rPr>
              <a:t>“Ықтималдықтар </a:t>
            </a:r>
            <a:r>
              <a:rPr lang="kk-KZ" sz="4800" b="1" i="1" dirty="0">
                <a:solidFill>
                  <a:srgbClr val="002060"/>
                </a:solidFill>
                <a:latin typeface="Times New Roman" pitchFamily="18" charset="0"/>
                <a:cs typeface="Times New Roman" pitchFamily="18" charset="0"/>
              </a:rPr>
              <a:t>теориясы бойынша есептерді </a:t>
            </a:r>
            <a:r>
              <a:rPr lang="kk-KZ" sz="4800" b="1" i="1" dirty="0" smtClean="0">
                <a:solidFill>
                  <a:srgbClr val="002060"/>
                </a:solidFill>
                <a:latin typeface="Times New Roman" pitchFamily="18" charset="0"/>
                <a:cs typeface="Times New Roman" pitchFamily="18" charset="0"/>
              </a:rPr>
              <a:t>шығару”</a:t>
            </a:r>
            <a:endParaRPr lang="ru-RU" sz="4800" b="1" i="1" dirty="0">
              <a:solidFill>
                <a:srgbClr val="002060"/>
              </a:solidFill>
              <a:latin typeface="Times New Roman" pitchFamily="18" charset="0"/>
              <a:cs typeface="Times New Roman" pitchFamily="18" charset="0"/>
            </a:endParaRPr>
          </a:p>
        </p:txBody>
      </p:sp>
      <p:sp>
        <p:nvSpPr>
          <p:cNvPr id="3" name="TextBox 2"/>
          <p:cNvSpPr txBox="1"/>
          <p:nvPr/>
        </p:nvSpPr>
        <p:spPr>
          <a:xfrm>
            <a:off x="3071802" y="1071546"/>
            <a:ext cx="3564758" cy="523220"/>
          </a:xfrm>
          <a:prstGeom prst="rect">
            <a:avLst/>
          </a:prstGeom>
          <a:noFill/>
        </p:spPr>
        <p:txBody>
          <a:bodyPr wrap="none" rtlCol="0">
            <a:spAutoFit/>
          </a:bodyPr>
          <a:lstStyle/>
          <a:p>
            <a:r>
              <a:rPr lang="kk-KZ" sz="2800" b="1" dirty="0" smtClean="0">
                <a:latin typeface="Times New Roman" pitchFamily="18" charset="0"/>
                <a:cs typeface="Times New Roman" pitchFamily="18" charset="0"/>
              </a:rPr>
              <a:t>Семинар-практикум</a:t>
            </a:r>
            <a:endParaRPr lang="ru-RU" sz="2800" b="1" dirty="0">
              <a:latin typeface="Times New Roman" pitchFamily="18" charset="0"/>
              <a:cs typeface="Times New Roman" pitchFamily="18" charset="0"/>
            </a:endParaRPr>
          </a:p>
        </p:txBody>
      </p:sp>
      <p:pic>
        <p:nvPicPr>
          <p:cNvPr id="73730" name="Picture 2" descr="Павлодар қаласының&quot;Жас дарын&quot;мамандандырылған мектебі - Жас ..."/>
          <p:cNvPicPr>
            <a:picLocks noChangeAspect="1" noChangeArrowheads="1"/>
          </p:cNvPicPr>
          <p:nvPr/>
        </p:nvPicPr>
        <p:blipFill>
          <a:blip r:embed="rId2" cstate="print"/>
          <a:srcRect/>
          <a:stretch>
            <a:fillRect/>
          </a:stretch>
        </p:blipFill>
        <p:spPr bwMode="auto">
          <a:xfrm>
            <a:off x="428596" y="0"/>
            <a:ext cx="1719738" cy="1928826"/>
          </a:xfrm>
          <a:prstGeom prst="rect">
            <a:avLst/>
          </a:prstGeom>
          <a:noFill/>
        </p:spPr>
      </p:pic>
      <p:sp>
        <p:nvSpPr>
          <p:cNvPr id="5" name="TextBox 4"/>
          <p:cNvSpPr txBox="1"/>
          <p:nvPr/>
        </p:nvSpPr>
        <p:spPr>
          <a:xfrm>
            <a:off x="4286248" y="6000768"/>
            <a:ext cx="4755404" cy="461665"/>
          </a:xfrm>
          <a:prstGeom prst="rect">
            <a:avLst/>
          </a:prstGeom>
          <a:noFill/>
        </p:spPr>
        <p:txBody>
          <a:bodyPr wrap="none" rtlCol="0">
            <a:spAutoFit/>
          </a:bodyPr>
          <a:lstStyle/>
          <a:p>
            <a:r>
              <a:rPr lang="kk-KZ" sz="2400" b="1" i="1" dirty="0" smtClean="0">
                <a:latin typeface="Times New Roman" pitchFamily="18" charset="0"/>
                <a:cs typeface="Times New Roman" pitchFamily="18" charset="0"/>
              </a:rPr>
              <a:t>Ахшалова Данира Каскирбековна</a:t>
            </a:r>
            <a:endParaRPr lang="ru-RU" sz="2400" b="1" i="1" dirty="0">
              <a:latin typeface="Times New Roman" pitchFamily="18" charset="0"/>
              <a:cs typeface="Times New Roman" pitchFamily="18" charset="0"/>
            </a:endParaRPr>
          </a:p>
        </p:txBody>
      </p:sp>
    </p:spTree>
    <p:extLst>
      <p:ext uri="{BB962C8B-B14F-4D97-AF65-F5344CB8AC3E}">
        <p14:creationId xmlns:p14="http://schemas.microsoft.com/office/powerpoint/2010/main" xmlns="" val="24898919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0600" y="332656"/>
            <a:ext cx="8153400" cy="464096"/>
          </a:xfrm>
        </p:spPr>
        <p:txBody>
          <a:bodyPr>
            <a:normAutofit fontScale="90000"/>
          </a:bodyPr>
          <a:lstStyle/>
          <a:p>
            <a:r>
              <a:rPr lang="kk-KZ" dirty="0">
                <a:solidFill>
                  <a:srgbClr val="002060"/>
                </a:solidFill>
                <a:latin typeface="Times New Roman" panose="02020603050405020304" pitchFamily="18" charset="0"/>
                <a:cs typeface="Times New Roman" panose="02020603050405020304" pitchFamily="18" charset="0"/>
              </a:rPr>
              <a:t>Шартты </a:t>
            </a:r>
            <a:r>
              <a:rPr lang="kk-KZ" dirty="0" smtClean="0">
                <a:solidFill>
                  <a:srgbClr val="002060"/>
                </a:solidFill>
                <a:latin typeface="Times New Roman" panose="02020603050405020304" pitchFamily="18" charset="0"/>
                <a:cs typeface="Times New Roman" panose="02020603050405020304" pitchFamily="18" charset="0"/>
              </a:rPr>
              <a:t>ықтималдық</a:t>
            </a:r>
            <a:br>
              <a:rPr lang="kk-KZ" dirty="0" smtClean="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xmlns="" Requires="a14">
          <p:sp>
            <p:nvSpPr>
              <p:cNvPr id="3" name="Объект 2"/>
              <p:cNvSpPr>
                <a:spLocks noGrp="1"/>
              </p:cNvSpPr>
              <p:nvPr>
                <p:ph idx="1"/>
              </p:nvPr>
            </p:nvSpPr>
            <p:spPr/>
            <p:txBody>
              <a:bodyPr>
                <a:normAutofit fontScale="77500" lnSpcReduction="20000"/>
              </a:bodyPr>
              <a:lstStyle/>
              <a:p>
                <a:r>
                  <a:rPr lang="ru-RU" dirty="0">
                    <a:solidFill>
                      <a:srgbClr val="002060"/>
                    </a:solidFill>
                    <a:latin typeface="Times New Roman" panose="02020603050405020304" pitchFamily="18" charset="0"/>
                    <a:cs typeface="Times New Roman" panose="02020603050405020304" pitchFamily="18" charset="0"/>
                  </a:rPr>
                  <a:t>А </a:t>
                </a:r>
                <a:r>
                  <a:rPr lang="ru-RU" dirty="0" err="1">
                    <a:solidFill>
                      <a:srgbClr val="002060"/>
                    </a:solidFill>
                    <a:latin typeface="Times New Roman" panose="02020603050405020304" pitchFamily="18" charset="0"/>
                    <a:cs typeface="Times New Roman" panose="02020603050405020304" pitchFamily="18" charset="0"/>
                  </a:rPr>
                  <a:t>оқиғасының</a:t>
                </a:r>
                <a:r>
                  <a:rPr lang="ru-RU" dirty="0">
                    <a:solidFill>
                      <a:srgbClr val="002060"/>
                    </a:solidFill>
                    <a:latin typeface="Times New Roman" panose="02020603050405020304" pitchFamily="18" charset="0"/>
                    <a:cs typeface="Times New Roman" panose="02020603050405020304" pitchFamily="18" charset="0"/>
                  </a:rPr>
                  <a:t> В </a:t>
                </a:r>
                <a:r>
                  <a:rPr lang="ru-RU" dirty="0" err="1">
                    <a:solidFill>
                      <a:srgbClr val="002060"/>
                    </a:solidFill>
                    <a:latin typeface="Times New Roman" panose="02020603050405020304" pitchFamily="18" charset="0"/>
                    <a:cs typeface="Times New Roman" panose="02020603050405020304" pitchFamily="18" charset="0"/>
                  </a:rPr>
                  <a:t>оқиғасы</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орындалғандағы</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шартты</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ықтималдығы</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келесі</a:t>
                </a:r>
                <a:r>
                  <a:rPr lang="ru-RU" dirty="0">
                    <a:solidFill>
                      <a:srgbClr val="002060"/>
                    </a:solidFill>
                    <a:latin typeface="Times New Roman" panose="02020603050405020304" pitchFamily="18" charset="0"/>
                    <a:cs typeface="Times New Roman" panose="02020603050405020304" pitchFamily="18" charset="0"/>
                  </a:rPr>
                  <a:t> формула </a:t>
                </a:r>
                <a:r>
                  <a:rPr lang="ru-RU" dirty="0" err="1">
                    <a:solidFill>
                      <a:srgbClr val="002060"/>
                    </a:solidFill>
                    <a:latin typeface="Times New Roman" panose="02020603050405020304" pitchFamily="18" charset="0"/>
                    <a:cs typeface="Times New Roman" panose="02020603050405020304" pitchFamily="18" charset="0"/>
                  </a:rPr>
                  <a:t>бойынша</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табылады</a:t>
                </a:r>
                <a:endParaRPr lang="ru-RU" dirty="0">
                  <a:solidFill>
                    <a:srgbClr val="002060"/>
                  </a:solidFill>
                  <a:latin typeface="Times New Roman" panose="02020603050405020304" pitchFamily="18" charset="0"/>
                  <a:cs typeface="Times New Roman" panose="02020603050405020304" pitchFamily="18" charset="0"/>
                </a:endParaRPr>
              </a:p>
              <a:p>
                <a14:m>
                  <m:oMath xmlns:m="http://schemas.openxmlformats.org/officeDocument/2006/math">
                    <m:r>
                      <a:rPr lang="ru-RU" i="1">
                        <a:solidFill>
                          <a:srgbClr val="002060"/>
                        </a:solidFill>
                        <a:latin typeface="Cambria Math" panose="02040503050406030204" pitchFamily="18" charset="0"/>
                      </a:rPr>
                      <m:t>𝑃</m:t>
                    </m:r>
                    <m:d>
                      <m:dPr>
                        <m:endChr m:val="|"/>
                        <m:ctrlPr>
                          <a:rPr lang="ru-RU" i="1">
                            <a:solidFill>
                              <a:srgbClr val="002060"/>
                            </a:solidFill>
                            <a:latin typeface="Cambria Math"/>
                          </a:rPr>
                        </m:ctrlPr>
                      </m:dPr>
                      <m:e>
                        <m:r>
                          <a:rPr lang="ru-RU" i="1">
                            <a:solidFill>
                              <a:srgbClr val="002060"/>
                            </a:solidFill>
                            <a:latin typeface="Cambria Math" panose="02040503050406030204" pitchFamily="18" charset="0"/>
                          </a:rPr>
                          <m:t>𝐴</m:t>
                        </m:r>
                        <m:r>
                          <a:rPr lang="ru-RU" i="1">
                            <a:solidFill>
                              <a:srgbClr val="002060"/>
                            </a:solidFill>
                            <a:latin typeface="Cambria Math" panose="02040503050406030204" pitchFamily="18" charset="0"/>
                          </a:rPr>
                          <m:t> </m:t>
                        </m:r>
                      </m:e>
                    </m:d>
                    <m:r>
                      <a:rPr lang="ru-RU" i="1">
                        <a:solidFill>
                          <a:srgbClr val="002060"/>
                        </a:solidFill>
                        <a:latin typeface="Cambria Math" panose="02040503050406030204" pitchFamily="18" charset="0"/>
                      </a:rPr>
                      <m:t> </m:t>
                    </m:r>
                    <m:r>
                      <a:rPr lang="ru-RU" i="1">
                        <a:solidFill>
                          <a:srgbClr val="002060"/>
                        </a:solidFill>
                        <a:latin typeface="Cambria Math" panose="02040503050406030204" pitchFamily="18" charset="0"/>
                      </a:rPr>
                      <m:t>𝐵</m:t>
                    </m:r>
                    <m:r>
                      <a:rPr lang="ru-RU" i="1">
                        <a:solidFill>
                          <a:srgbClr val="002060"/>
                        </a:solidFill>
                        <a:latin typeface="Cambria Math" panose="02040503050406030204" pitchFamily="18" charset="0"/>
                      </a:rPr>
                      <m:t>)=</m:t>
                    </m:r>
                    <m:f>
                      <m:fPr>
                        <m:ctrlPr>
                          <a:rPr lang="ru-RU" i="1">
                            <a:solidFill>
                              <a:srgbClr val="002060"/>
                            </a:solidFill>
                            <a:latin typeface="Cambria Math"/>
                          </a:rPr>
                        </m:ctrlPr>
                      </m:fPr>
                      <m:num>
                        <m:r>
                          <a:rPr lang="ru-RU" i="1">
                            <a:solidFill>
                              <a:srgbClr val="002060"/>
                            </a:solidFill>
                            <a:latin typeface="Cambria Math" panose="02040503050406030204" pitchFamily="18" charset="0"/>
                          </a:rPr>
                          <m:t>𝑃</m:t>
                        </m:r>
                        <m:r>
                          <a:rPr lang="ru-RU" i="1">
                            <a:solidFill>
                              <a:srgbClr val="002060"/>
                            </a:solidFill>
                            <a:latin typeface="Cambria Math" panose="02040503050406030204" pitchFamily="18" charset="0"/>
                          </a:rPr>
                          <m:t>(</m:t>
                        </m:r>
                        <m:r>
                          <a:rPr lang="ru-RU" i="1">
                            <a:solidFill>
                              <a:srgbClr val="002060"/>
                            </a:solidFill>
                            <a:latin typeface="Cambria Math" panose="02040503050406030204" pitchFamily="18" charset="0"/>
                          </a:rPr>
                          <m:t>𝐴</m:t>
                        </m:r>
                        <m:r>
                          <a:rPr lang="ru-RU" i="1">
                            <a:solidFill>
                              <a:srgbClr val="002060"/>
                            </a:solidFill>
                            <a:latin typeface="Cambria Math" panose="02040503050406030204" pitchFamily="18" charset="0"/>
                          </a:rPr>
                          <m:t>∙</m:t>
                        </m:r>
                        <m:r>
                          <a:rPr lang="ru-RU" i="1">
                            <a:solidFill>
                              <a:srgbClr val="002060"/>
                            </a:solidFill>
                            <a:latin typeface="Cambria Math" panose="02040503050406030204" pitchFamily="18" charset="0"/>
                          </a:rPr>
                          <m:t>𝐵</m:t>
                        </m:r>
                        <m:r>
                          <a:rPr lang="ru-RU" i="1">
                            <a:solidFill>
                              <a:srgbClr val="002060"/>
                            </a:solidFill>
                            <a:latin typeface="Cambria Math" panose="02040503050406030204" pitchFamily="18" charset="0"/>
                          </a:rPr>
                          <m:t>)</m:t>
                        </m:r>
                      </m:num>
                      <m:den>
                        <m:r>
                          <a:rPr lang="ru-RU" i="1">
                            <a:solidFill>
                              <a:srgbClr val="002060"/>
                            </a:solidFill>
                            <a:latin typeface="Cambria Math" panose="02040503050406030204" pitchFamily="18" charset="0"/>
                          </a:rPr>
                          <m:t>𝑃</m:t>
                        </m:r>
                        <m:r>
                          <a:rPr lang="ru-RU" i="1">
                            <a:solidFill>
                              <a:srgbClr val="002060"/>
                            </a:solidFill>
                            <a:latin typeface="Cambria Math" panose="02040503050406030204" pitchFamily="18" charset="0"/>
                          </a:rPr>
                          <m:t>(</m:t>
                        </m:r>
                        <m:r>
                          <a:rPr lang="ru-RU" i="1">
                            <a:solidFill>
                              <a:srgbClr val="002060"/>
                            </a:solidFill>
                            <a:latin typeface="Cambria Math" panose="02040503050406030204" pitchFamily="18" charset="0"/>
                          </a:rPr>
                          <m:t>𝐵</m:t>
                        </m:r>
                        <m:r>
                          <a:rPr lang="ru-RU" i="1">
                            <a:solidFill>
                              <a:srgbClr val="002060"/>
                            </a:solidFill>
                            <a:latin typeface="Cambria Math" panose="02040503050406030204" pitchFamily="18" charset="0"/>
                          </a:rPr>
                          <m:t>)</m:t>
                        </m:r>
                      </m:den>
                    </m:f>
                    <m:r>
                      <a:rPr lang="ru-RU" i="1">
                        <a:solidFill>
                          <a:srgbClr val="002060"/>
                        </a:solidFill>
                        <a:latin typeface="Cambria Math" panose="02040503050406030204" pitchFamily="18" charset="0"/>
                      </a:rPr>
                      <m:t>,  </m:t>
                    </m:r>
                    <m:r>
                      <a:rPr lang="ru-RU" i="1">
                        <a:solidFill>
                          <a:srgbClr val="002060"/>
                        </a:solidFill>
                        <a:latin typeface="Cambria Math" panose="02040503050406030204" pitchFamily="18" charset="0"/>
                      </a:rPr>
                      <m:t>𝑃</m:t>
                    </m:r>
                    <m:r>
                      <a:rPr lang="ru-RU" i="1">
                        <a:solidFill>
                          <a:srgbClr val="002060"/>
                        </a:solidFill>
                        <a:latin typeface="Cambria Math" panose="02040503050406030204" pitchFamily="18" charset="0"/>
                      </a:rPr>
                      <m:t>(</m:t>
                    </m:r>
                    <m:r>
                      <a:rPr lang="ru-RU" i="1">
                        <a:solidFill>
                          <a:srgbClr val="002060"/>
                        </a:solidFill>
                        <a:latin typeface="Cambria Math" panose="02040503050406030204" pitchFamily="18" charset="0"/>
                      </a:rPr>
                      <m:t>𝐵</m:t>
                    </m:r>
                    <m:r>
                      <a:rPr lang="ru-RU" i="1">
                        <a:solidFill>
                          <a:srgbClr val="002060"/>
                        </a:solidFill>
                        <a:latin typeface="Cambria Math" panose="02040503050406030204" pitchFamily="18" charset="0"/>
                      </a:rPr>
                      <m:t>)≠0</m:t>
                    </m:r>
                  </m:oMath>
                </a14:m>
                <a:endParaRPr lang="ru-RU" dirty="0">
                  <a:solidFill>
                    <a:srgbClr val="002060"/>
                  </a:solidFill>
                  <a:latin typeface="Times New Roman" panose="02020603050405020304" pitchFamily="18" charset="0"/>
                  <a:cs typeface="Times New Roman" panose="02020603050405020304" pitchFamily="18" charset="0"/>
                </a:endParaRPr>
              </a:p>
              <a:p>
                <a:pPr marL="0" indent="0">
                  <a:buNone/>
                </a:pPr>
                <a:r>
                  <a:rPr lang="ru-RU" dirty="0" err="1">
                    <a:solidFill>
                      <a:srgbClr val="002060"/>
                    </a:solidFill>
                    <a:latin typeface="Times New Roman" panose="02020603050405020304" pitchFamily="18" charset="0"/>
                    <a:cs typeface="Times New Roman" panose="02020603050405020304" pitchFamily="18" charset="0"/>
                  </a:rPr>
                  <a:t>Ескертулер</a:t>
                </a:r>
                <a:r>
                  <a:rPr lang="ru-RU" dirty="0">
                    <a:solidFill>
                      <a:srgbClr val="002060"/>
                    </a:solidFill>
                    <a:latin typeface="Times New Roman" panose="02020603050405020304" pitchFamily="18" charset="0"/>
                    <a:cs typeface="Times New Roman" panose="02020603050405020304" pitchFamily="18" charset="0"/>
                  </a:rPr>
                  <a:t>:</a:t>
                </a:r>
              </a:p>
              <a:p>
                <a:pPr marL="514350" indent="-514350">
                  <a:buAutoNum type="arabicPeriod"/>
                </a:pPr>
                <a:r>
                  <a:rPr lang="ru-RU" dirty="0" err="1">
                    <a:solidFill>
                      <a:srgbClr val="002060"/>
                    </a:solidFill>
                    <a:latin typeface="Times New Roman" panose="02020603050405020304" pitchFamily="18" charset="0"/>
                    <a:cs typeface="Times New Roman" panose="02020603050405020304" pitchFamily="18" charset="0"/>
                  </a:rPr>
                  <a:t>Егер</a:t>
                </a:r>
                <a:r>
                  <a:rPr lang="ru-RU" dirty="0">
                    <a:solidFill>
                      <a:srgbClr val="002060"/>
                    </a:solidFill>
                    <a:latin typeface="Times New Roman" panose="02020603050405020304" pitchFamily="18" charset="0"/>
                    <a:cs typeface="Times New Roman" panose="02020603050405020304" pitchFamily="18" charset="0"/>
                  </a:rPr>
                  <a:t> А </a:t>
                </a:r>
                <a:r>
                  <a:rPr lang="ru-RU" dirty="0" err="1">
                    <a:solidFill>
                      <a:srgbClr val="002060"/>
                    </a:solidFill>
                    <a:latin typeface="Times New Roman" panose="02020603050405020304" pitchFamily="18" charset="0"/>
                    <a:cs typeface="Times New Roman" panose="02020603050405020304" pitchFamily="18" charset="0"/>
                  </a:rPr>
                  <a:t>және</a:t>
                </a:r>
                <a:r>
                  <a:rPr lang="ru-RU" dirty="0">
                    <a:solidFill>
                      <a:srgbClr val="002060"/>
                    </a:solidFill>
                    <a:latin typeface="Times New Roman" panose="02020603050405020304" pitchFamily="18" charset="0"/>
                    <a:cs typeface="Times New Roman" panose="02020603050405020304" pitchFamily="18" charset="0"/>
                  </a:rPr>
                  <a:t> В </a:t>
                </a:r>
                <a:r>
                  <a:rPr lang="ru-RU" dirty="0" err="1">
                    <a:solidFill>
                      <a:srgbClr val="002060"/>
                    </a:solidFill>
                    <a:latin typeface="Times New Roman" panose="02020603050405020304" pitchFamily="18" charset="0"/>
                    <a:cs typeface="Times New Roman" panose="02020603050405020304" pitchFamily="18" charset="0"/>
                  </a:rPr>
                  <a:t>оқиғалары</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үйлесімсіз</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оқиғалар</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болса</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онда</a:t>
                </a:r>
                <a:r>
                  <a:rPr lang="ru-RU" dirty="0">
                    <a:solidFill>
                      <a:srgbClr val="002060"/>
                    </a:solidFill>
                    <a:latin typeface="Times New Roman" panose="02020603050405020304" pitchFamily="18" charset="0"/>
                    <a:cs typeface="Times New Roman" panose="02020603050405020304" pitchFamily="18" charset="0"/>
                  </a:rPr>
                  <a:t/>
                </a:r>
              </a:p>
              <a:p>
                <a:pPr marL="0" indent="0" algn="ctr">
                  <a:buNone/>
                </a:pPr>
                <a14:m>
                  <m:oMath xmlns:m="http://schemas.openxmlformats.org/officeDocument/2006/math">
                    <m:r>
                      <a:rPr lang="ru-RU" i="1">
                        <a:solidFill>
                          <a:srgbClr val="002060"/>
                        </a:solidFill>
                        <a:latin typeface="Cambria Math" panose="02040503050406030204" pitchFamily="18" charset="0"/>
                      </a:rPr>
                      <m:t>𝑃</m:t>
                    </m:r>
                    <m:d>
                      <m:dPr>
                        <m:endChr m:val="|"/>
                        <m:ctrlPr>
                          <a:rPr lang="ru-RU" i="1">
                            <a:solidFill>
                              <a:srgbClr val="002060"/>
                            </a:solidFill>
                            <a:latin typeface="Cambria Math"/>
                          </a:rPr>
                        </m:ctrlPr>
                      </m:dPr>
                      <m:e>
                        <m:r>
                          <a:rPr lang="ru-RU" i="1">
                            <a:solidFill>
                              <a:srgbClr val="002060"/>
                            </a:solidFill>
                            <a:latin typeface="Cambria Math" panose="02040503050406030204" pitchFamily="18" charset="0"/>
                          </a:rPr>
                          <m:t>𝐴</m:t>
                        </m:r>
                        <m:r>
                          <a:rPr lang="ru-RU" i="1">
                            <a:solidFill>
                              <a:srgbClr val="002060"/>
                            </a:solidFill>
                            <a:latin typeface="Cambria Math" panose="02040503050406030204" pitchFamily="18" charset="0"/>
                          </a:rPr>
                          <m:t> </m:t>
                        </m:r>
                      </m:e>
                    </m:d>
                    <m:r>
                      <a:rPr lang="ru-RU" i="1">
                        <a:solidFill>
                          <a:srgbClr val="002060"/>
                        </a:solidFill>
                        <a:latin typeface="Cambria Math" panose="02040503050406030204" pitchFamily="18" charset="0"/>
                      </a:rPr>
                      <m:t> </m:t>
                    </m:r>
                    <m:r>
                      <a:rPr lang="ru-RU" i="1">
                        <a:solidFill>
                          <a:srgbClr val="002060"/>
                        </a:solidFill>
                        <a:latin typeface="Cambria Math" panose="02040503050406030204" pitchFamily="18" charset="0"/>
                      </a:rPr>
                      <m:t>𝐵</m:t>
                    </m:r>
                    <m:r>
                      <a:rPr lang="ru-RU" i="1">
                        <a:solidFill>
                          <a:srgbClr val="002060"/>
                        </a:solidFill>
                        <a:latin typeface="Cambria Math" panose="02040503050406030204" pitchFamily="18" charset="0"/>
                      </a:rPr>
                      <m:t>)=0</m:t>
                    </m:r>
                  </m:oMath>
                </a14:m>
                <a:r>
                  <a:rPr lang="ru-RU" dirty="0">
                    <a:solidFill>
                      <a:srgbClr val="002060"/>
                    </a:solidFill>
                    <a:latin typeface="Times New Roman" panose="02020603050405020304" pitchFamily="18" charset="0"/>
                    <a:cs typeface="Times New Roman" panose="02020603050405020304" pitchFamily="18" charset="0"/>
                  </a:rPr>
                  <a:t/>
                </a:r>
              </a:p>
              <a:p>
                <a:pPr marL="0" indent="0">
                  <a:buNone/>
                </a:pPr>
                <a:r>
                  <a:rPr lang="ru-RU" dirty="0">
                    <a:solidFill>
                      <a:srgbClr val="002060"/>
                    </a:solidFill>
                    <a:latin typeface="Times New Roman" panose="02020603050405020304" pitchFamily="18" charset="0"/>
                    <a:cs typeface="Times New Roman" panose="02020603050405020304" pitchFamily="18" charset="0"/>
                  </a:rPr>
                  <a:t>2.  Осы </a:t>
                </a:r>
                <a:r>
                  <a:rPr lang="ru-RU" dirty="0" err="1">
                    <a:solidFill>
                      <a:srgbClr val="002060"/>
                    </a:solidFill>
                    <a:latin typeface="Times New Roman" panose="02020603050405020304" pitchFamily="18" charset="0"/>
                    <a:cs typeface="Times New Roman" panose="02020603050405020304" pitchFamily="18" charset="0"/>
                  </a:rPr>
                  <a:t>формуладан</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келесі</a:t>
                </a:r>
                <a:r>
                  <a:rPr lang="ru-RU" dirty="0">
                    <a:solidFill>
                      <a:srgbClr val="002060"/>
                    </a:solidFill>
                    <a:latin typeface="Times New Roman" panose="02020603050405020304" pitchFamily="18" charset="0"/>
                    <a:cs typeface="Times New Roman" panose="02020603050405020304" pitchFamily="18" charset="0"/>
                  </a:rPr>
                  <a:t/>
                </a:r>
                <a:r>
                  <a:rPr lang="ru-RU" b="1" u="sng" dirty="0" err="1">
                    <a:solidFill>
                      <a:srgbClr val="002060"/>
                    </a:solidFill>
                    <a:latin typeface="Times New Roman" panose="02020603050405020304" pitchFamily="18" charset="0"/>
                    <a:cs typeface="Times New Roman" panose="02020603050405020304" pitchFamily="18" charset="0"/>
                  </a:rPr>
                  <a:t>көбейту</a:t>
                </a:r>
                <a:r>
                  <a:rPr lang="ru-RU" b="1" u="sng" dirty="0">
                    <a:solidFill>
                      <a:srgbClr val="002060"/>
                    </a:solidFill>
                    <a:latin typeface="Times New Roman" panose="02020603050405020304" pitchFamily="18" charset="0"/>
                    <a:cs typeface="Times New Roman" panose="02020603050405020304" pitchFamily="18" charset="0"/>
                  </a:rPr>
                  <a:t/>
                </a:r>
                <a:r>
                  <a:rPr lang="ru-RU" b="1" u="sng" dirty="0" err="1">
                    <a:solidFill>
                      <a:srgbClr val="002060"/>
                    </a:solidFill>
                    <a:latin typeface="Times New Roman" panose="02020603050405020304" pitchFamily="18" charset="0"/>
                    <a:cs typeface="Times New Roman" panose="02020603050405020304" pitchFamily="18" charset="0"/>
                  </a:rPr>
                  <a:t>ержесінің</a:t>
                </a:r>
                <a:r>
                  <a:rPr lang="ru-RU" b="1" u="sng"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жалпы</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түрі</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шығады</a:t>
                </a:r>
                <a:r>
                  <a:rPr lang="ru-RU" dirty="0">
                    <a:solidFill>
                      <a:srgbClr val="002060"/>
                    </a:solidFill>
                    <a:latin typeface="Times New Roman" panose="02020603050405020304" pitchFamily="18" charset="0"/>
                    <a:cs typeface="Times New Roman" panose="02020603050405020304" pitchFamily="18" charset="0"/>
                  </a:rPr>
                  <a:t> :</a:t>
                </a:r>
              </a:p>
              <a:p>
                <a14:m>
                  <m:oMath xmlns:m="http://schemas.openxmlformats.org/officeDocument/2006/math">
                    <m:r>
                      <a:rPr lang="ru-RU" i="1">
                        <a:solidFill>
                          <a:srgbClr val="002060"/>
                        </a:solidFill>
                        <a:latin typeface="Cambria Math" panose="02040503050406030204" pitchFamily="18" charset="0"/>
                      </a:rPr>
                      <m:t>𝑃</m:t>
                    </m:r>
                    <m:d>
                      <m:dPr>
                        <m:ctrlPr>
                          <a:rPr lang="ru-RU" i="1">
                            <a:solidFill>
                              <a:srgbClr val="002060"/>
                            </a:solidFill>
                            <a:latin typeface="Cambria Math"/>
                          </a:rPr>
                        </m:ctrlPr>
                      </m:dPr>
                      <m:e>
                        <m:r>
                          <a:rPr lang="ru-RU" i="1">
                            <a:solidFill>
                              <a:srgbClr val="002060"/>
                            </a:solidFill>
                            <a:latin typeface="Cambria Math" panose="02040503050406030204" pitchFamily="18" charset="0"/>
                          </a:rPr>
                          <m:t>𝐴</m:t>
                        </m:r>
                        <m:r>
                          <a:rPr lang="ru-RU" i="1">
                            <a:solidFill>
                              <a:srgbClr val="002060"/>
                            </a:solidFill>
                            <a:latin typeface="Cambria Math" panose="02040503050406030204" pitchFamily="18" charset="0"/>
                          </a:rPr>
                          <m:t>∙</m:t>
                        </m:r>
                        <m:r>
                          <a:rPr lang="ru-RU" i="1">
                            <a:solidFill>
                              <a:srgbClr val="002060"/>
                            </a:solidFill>
                            <a:latin typeface="Cambria Math" panose="02040503050406030204" pitchFamily="18" charset="0"/>
                          </a:rPr>
                          <m:t>𝐵</m:t>
                        </m:r>
                      </m:e>
                    </m:d>
                    <m:r>
                      <a:rPr lang="ru-RU" i="1">
                        <a:solidFill>
                          <a:srgbClr val="002060"/>
                        </a:solidFill>
                        <a:latin typeface="Cambria Math" panose="02040503050406030204" pitchFamily="18" charset="0"/>
                      </a:rPr>
                      <m:t>=</m:t>
                    </m:r>
                    <m:r>
                      <a:rPr lang="ru-RU" i="1">
                        <a:solidFill>
                          <a:srgbClr val="002060"/>
                        </a:solidFill>
                        <a:latin typeface="Cambria Math" panose="02040503050406030204" pitchFamily="18" charset="0"/>
                      </a:rPr>
                      <m:t>𝑃</m:t>
                    </m:r>
                    <m:d>
                      <m:dPr>
                        <m:endChr m:val="|"/>
                        <m:ctrlPr>
                          <a:rPr lang="ru-RU" i="1">
                            <a:solidFill>
                              <a:srgbClr val="002060"/>
                            </a:solidFill>
                            <a:latin typeface="Cambria Math"/>
                          </a:rPr>
                        </m:ctrlPr>
                      </m:dPr>
                      <m:e>
                        <m:r>
                          <a:rPr lang="ru-RU" i="1">
                            <a:solidFill>
                              <a:srgbClr val="002060"/>
                            </a:solidFill>
                            <a:latin typeface="Cambria Math" panose="02040503050406030204" pitchFamily="18" charset="0"/>
                          </a:rPr>
                          <m:t>𝐴</m:t>
                        </m:r>
                        <m:r>
                          <a:rPr lang="ru-RU" i="1">
                            <a:solidFill>
                              <a:srgbClr val="002060"/>
                            </a:solidFill>
                            <a:latin typeface="Cambria Math" panose="02040503050406030204" pitchFamily="18" charset="0"/>
                          </a:rPr>
                          <m:t> </m:t>
                        </m:r>
                      </m:e>
                    </m:d>
                    <m:r>
                      <a:rPr lang="ru-RU" i="1">
                        <a:solidFill>
                          <a:srgbClr val="002060"/>
                        </a:solidFill>
                        <a:latin typeface="Cambria Math" panose="02040503050406030204" pitchFamily="18" charset="0"/>
                      </a:rPr>
                      <m:t> </m:t>
                    </m:r>
                    <m:r>
                      <a:rPr lang="ru-RU" i="1">
                        <a:solidFill>
                          <a:srgbClr val="002060"/>
                        </a:solidFill>
                        <a:latin typeface="Cambria Math" panose="02040503050406030204" pitchFamily="18" charset="0"/>
                      </a:rPr>
                      <m:t>𝐵</m:t>
                    </m:r>
                    <m:r>
                      <a:rPr lang="ru-RU" i="1">
                        <a:solidFill>
                          <a:srgbClr val="002060"/>
                        </a:solidFill>
                        <a:latin typeface="Cambria Math" panose="02040503050406030204" pitchFamily="18" charset="0"/>
                      </a:rPr>
                      <m:t>)∙</m:t>
                    </m:r>
                    <m:r>
                      <a:rPr lang="ru-RU" i="1">
                        <a:solidFill>
                          <a:srgbClr val="002060"/>
                        </a:solidFill>
                        <a:latin typeface="Cambria Math" panose="02040503050406030204" pitchFamily="18" charset="0"/>
                      </a:rPr>
                      <m:t>𝑃</m:t>
                    </m:r>
                    <m:r>
                      <a:rPr lang="ru-RU" i="1">
                        <a:solidFill>
                          <a:srgbClr val="002060"/>
                        </a:solidFill>
                        <a:latin typeface="Cambria Math" panose="02040503050406030204" pitchFamily="18" charset="0"/>
                      </a:rPr>
                      <m:t>(</m:t>
                    </m:r>
                    <m:r>
                      <a:rPr lang="ru-RU" i="1">
                        <a:solidFill>
                          <a:srgbClr val="002060"/>
                        </a:solidFill>
                        <a:latin typeface="Cambria Math" panose="02040503050406030204" pitchFamily="18" charset="0"/>
                      </a:rPr>
                      <m:t>𝐵</m:t>
                    </m:r>
                    <m:r>
                      <a:rPr lang="ru-RU" i="1">
                        <a:solidFill>
                          <a:srgbClr val="002060"/>
                        </a:solidFill>
                        <a:latin typeface="Cambria Math" panose="02040503050406030204" pitchFamily="18" charset="0"/>
                      </a:rPr>
                      <m:t>)</m:t>
                    </m:r>
                  </m:oMath>
                </a14:m>
                <a:endParaRPr lang="ru-RU" dirty="0">
                  <a:solidFill>
                    <a:srgbClr val="002060"/>
                  </a:solidFill>
                  <a:latin typeface="Times New Roman" panose="02020603050405020304" pitchFamily="18" charset="0"/>
                  <a:cs typeface="Times New Roman" panose="02020603050405020304" pitchFamily="18" charset="0"/>
                </a:endParaRPr>
              </a:p>
              <a:p>
                <a:r>
                  <a:rPr lang="kk-KZ" dirty="0">
                    <a:solidFill>
                      <a:srgbClr val="002060"/>
                    </a:solidFill>
                    <a:latin typeface="Times New Roman" panose="02020603050405020304" pitchFamily="18" charset="0"/>
                    <a:cs typeface="Times New Roman" panose="02020603050405020304" pitchFamily="18" charset="0"/>
                  </a:rPr>
                  <a:t>Әдетте </a:t>
                </a:r>
                <a14:m>
                  <m:oMath xmlns:m="http://schemas.openxmlformats.org/officeDocument/2006/math">
                    <m:r>
                      <a:rPr lang="ru-RU" i="1">
                        <a:solidFill>
                          <a:srgbClr val="002060"/>
                        </a:solidFill>
                        <a:latin typeface="Cambria Math" panose="02040503050406030204" pitchFamily="18" charset="0"/>
                      </a:rPr>
                      <m:t>𝑃</m:t>
                    </m:r>
                    <m:d>
                      <m:dPr>
                        <m:endChr m:val="|"/>
                        <m:ctrlPr>
                          <a:rPr lang="ru-RU" i="1">
                            <a:solidFill>
                              <a:srgbClr val="002060"/>
                            </a:solidFill>
                            <a:latin typeface="Cambria Math"/>
                          </a:rPr>
                        </m:ctrlPr>
                      </m:dPr>
                      <m:e>
                        <m:r>
                          <a:rPr lang="ru-RU" i="1">
                            <a:solidFill>
                              <a:srgbClr val="002060"/>
                            </a:solidFill>
                            <a:latin typeface="Cambria Math" panose="02040503050406030204" pitchFamily="18" charset="0"/>
                          </a:rPr>
                          <m:t>𝐴</m:t>
                        </m:r>
                        <m:r>
                          <a:rPr lang="ru-RU" i="1">
                            <a:solidFill>
                              <a:srgbClr val="002060"/>
                            </a:solidFill>
                            <a:latin typeface="Cambria Math" panose="02040503050406030204" pitchFamily="18" charset="0"/>
                          </a:rPr>
                          <m:t> </m:t>
                        </m:r>
                      </m:e>
                    </m:d>
                    <m:r>
                      <a:rPr lang="ru-RU" i="1">
                        <a:solidFill>
                          <a:srgbClr val="002060"/>
                        </a:solidFill>
                        <a:latin typeface="Cambria Math" panose="02040503050406030204" pitchFamily="18" charset="0"/>
                      </a:rPr>
                      <m:t> </m:t>
                    </m:r>
                    <m:r>
                      <a:rPr lang="ru-RU" i="1">
                        <a:solidFill>
                          <a:srgbClr val="002060"/>
                        </a:solidFill>
                        <a:latin typeface="Cambria Math" panose="02040503050406030204" pitchFamily="18" charset="0"/>
                      </a:rPr>
                      <m:t>𝐵</m:t>
                    </m:r>
                    <m:r>
                      <a:rPr lang="ru-RU" i="1">
                        <a:solidFill>
                          <a:srgbClr val="002060"/>
                        </a:solidFill>
                        <a:latin typeface="Cambria Math" panose="02040503050406030204" pitchFamily="18" charset="0"/>
                      </a:rPr>
                      <m:t>)≠</m:t>
                    </m:r>
                    <m:r>
                      <a:rPr lang="ru-RU" i="1">
                        <a:solidFill>
                          <a:srgbClr val="002060"/>
                        </a:solidFill>
                        <a:latin typeface="Cambria Math" panose="02040503050406030204" pitchFamily="18" charset="0"/>
                      </a:rPr>
                      <m:t>𝑃</m:t>
                    </m:r>
                    <m:d>
                      <m:dPr>
                        <m:endChr m:val="|"/>
                        <m:ctrlPr>
                          <a:rPr lang="ru-RU" i="1">
                            <a:solidFill>
                              <a:srgbClr val="002060"/>
                            </a:solidFill>
                            <a:latin typeface="Cambria Math"/>
                          </a:rPr>
                        </m:ctrlPr>
                      </m:dPr>
                      <m:e>
                        <m:r>
                          <a:rPr lang="en-US" i="1">
                            <a:solidFill>
                              <a:srgbClr val="002060"/>
                            </a:solidFill>
                            <a:latin typeface="Cambria Math" panose="02040503050406030204" pitchFamily="18" charset="0"/>
                          </a:rPr>
                          <m:t>𝐵</m:t>
                        </m:r>
                        <m:r>
                          <a:rPr lang="en-US" i="1">
                            <a:solidFill>
                              <a:srgbClr val="002060"/>
                            </a:solidFill>
                            <a:latin typeface="Cambria Math" panose="02040503050406030204" pitchFamily="18" charset="0"/>
                          </a:rPr>
                          <m:t> </m:t>
                        </m:r>
                      </m:e>
                    </m:d>
                    <m:r>
                      <a:rPr lang="ru-RU" i="1">
                        <a:solidFill>
                          <a:srgbClr val="002060"/>
                        </a:solidFill>
                        <a:latin typeface="Cambria Math" panose="02040503050406030204" pitchFamily="18" charset="0"/>
                      </a:rPr>
                      <m:t> </m:t>
                    </m:r>
                    <m:r>
                      <a:rPr lang="ru-RU" i="1">
                        <a:solidFill>
                          <a:srgbClr val="002060"/>
                        </a:solidFill>
                        <a:latin typeface="Cambria Math" panose="02040503050406030204" pitchFamily="18" charset="0"/>
                      </a:rPr>
                      <m:t>𝐴</m:t>
                    </m:r>
                    <m:r>
                      <a:rPr lang="ru-RU" i="1">
                        <a:solidFill>
                          <a:srgbClr val="002060"/>
                        </a:solidFill>
                        <a:latin typeface="Cambria Math" panose="02040503050406030204" pitchFamily="18" charset="0"/>
                      </a:rPr>
                      <m:t>)</m:t>
                    </m:r>
                  </m:oMath>
                </a14:m>
                <a:r>
                  <a:rPr lang="ru-RU" dirty="0">
                    <a:solidFill>
                      <a:srgbClr val="002060"/>
                    </a:solidFill>
                    <a:latin typeface="Times New Roman" panose="02020603050405020304" pitchFamily="18" charset="0"/>
                    <a:cs typeface="Times New Roman" panose="02020603050405020304" pitchFamily="18" charset="0"/>
                  </a:rPr>
                  <a:t> екенін </a:t>
                </a:r>
                <a:r>
                  <a:rPr lang="ru-RU" dirty="0" err="1">
                    <a:solidFill>
                      <a:srgbClr val="002060"/>
                    </a:solidFill>
                    <a:latin typeface="Times New Roman" panose="02020603050405020304" pitchFamily="18" charset="0"/>
                    <a:cs typeface="Times New Roman" panose="02020603050405020304" pitchFamily="18" charset="0"/>
                  </a:rPr>
                  <a:t>ескерген</a:t>
                </a:r>
                <a:r>
                  <a:rPr lang="ru-RU" dirty="0">
                    <a:solidFill>
                      <a:srgbClr val="002060"/>
                    </a:solidFill>
                    <a:latin typeface="Times New Roman" panose="02020603050405020304" pitchFamily="18" charset="0"/>
                    <a:cs typeface="Times New Roman" panose="02020603050405020304" pitchFamily="18" charset="0"/>
                  </a:rPr>
                  <a:t/>
                </a:r>
                <a:r>
                  <a:rPr lang="ru-RU" dirty="0" err="1">
                    <a:solidFill>
                      <a:srgbClr val="002060"/>
                    </a:solidFill>
                    <a:latin typeface="Times New Roman" panose="02020603050405020304" pitchFamily="18" charset="0"/>
                    <a:cs typeface="Times New Roman" panose="02020603050405020304" pitchFamily="18" charset="0"/>
                  </a:rPr>
                  <a:t>жөн</a:t>
                </a:r>
                <a:endParaRPr lang="ru-RU" dirty="0">
                  <a:solidFill>
                    <a:srgbClr val="002060"/>
                  </a:solidFill>
                  <a:latin typeface="Times New Roman" panose="02020603050405020304" pitchFamily="18" charset="0"/>
                  <a:cs typeface="Times New Roman" panose="02020603050405020304" pitchFamily="18" charset="0"/>
                </a:endParaRPr>
              </a:p>
              <a:p>
                <a:pPr marL="0" indent="0">
                  <a:buNone/>
                </a:pPr>
                <a:endParaRPr lang="ru-RU" dirty="0">
                  <a:solidFill>
                    <a:srgbClr val="002060"/>
                  </a:solidFill>
                  <a:latin typeface="Times New Roman" panose="02020603050405020304" pitchFamily="18" charset="0"/>
                  <a:cs typeface="Times New Roman" panose="02020603050405020304" pitchFamily="18" charset="0"/>
                </a:endParaRPr>
              </a:p>
            </p:txBody>
          </p:sp>
        </mc:Choice>
        <mc:Fallback>
          <p:sp>
            <p:nvSpPr>
              <p:cNvPr id="3" name="Объект 2"/>
              <p:cNvSpPr>
                <a:spLocks noGrp="1" noRot="1" noChangeAspect="1" noMove="1" noResize="1" noEditPoints="1" noAdjustHandles="1" noChangeArrowheads="1" noChangeShapeType="1" noTextEdit="1"/>
              </p:cNvSpPr>
              <p:nvPr>
                <p:ph idx="1"/>
              </p:nvPr>
            </p:nvSpPr>
            <p:spPr>
              <a:blipFill rotWithShape="0">
                <a:blip r:embed="rId2" cstate="print"/>
                <a:stretch>
                  <a:fillRect l="-1185" t="-2830" b="-404"/>
                </a:stretch>
              </a:blipFill>
            </p:spPr>
            <p:txBody>
              <a:bodyPr/>
              <a:lstStyle/>
              <a:p>
                <a:r>
                  <a:rPr lang="ru-RU">
                    <a:noFill/>
                  </a:rPr>
                  <a:t> </a:t>
                </a:r>
              </a:p>
            </p:txBody>
          </p:sp>
        </mc:Fallback>
      </mc:AlternateContent>
      <p:sp>
        <p:nvSpPr>
          <p:cNvPr id="4" name="Google Shape;1478;p62"/>
          <p:cNvSpPr txBox="1">
            <a:spLocks/>
          </p:cNvSpPr>
          <p:nvPr/>
        </p:nvSpPr>
        <p:spPr>
          <a:xfrm>
            <a:off x="251520" y="404664"/>
            <a:ext cx="8352928" cy="1152128"/>
          </a:xfrm>
          <a:prstGeom prst="rect">
            <a:avLst/>
          </a:prstGeom>
        </p:spPr>
        <p:txBody>
          <a:bodyPr spcFirstLastPara="1" vert="horz"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chemeClr val="accent2"/>
              </a:buClr>
              <a:buSzPct val="60000"/>
              <a:buFont typeface="Wingdings"/>
              <a:buNone/>
              <a:tabLst/>
              <a:defRPr/>
            </a:pPr>
            <a:r>
              <a:rPr kumimoji="0" lang="ru-RU" sz="24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Times New Roman" panose="02020603050405020304" pitchFamily="18" charset="0"/>
              </a:rPr>
              <a:t>Бір</a:t>
            </a:r>
            <a:r>
              <a:rPr kumimoji="0" lang="ru-RU" sz="24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ru-RU" sz="24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Times New Roman" panose="02020603050405020304" pitchFamily="18" charset="0"/>
              </a:rPr>
              <a:t>оқиғаның орындалғаны белгілі</a:t>
            </a:r>
            <a:r>
              <a:rPr kumimoji="0" lang="ru-RU" sz="24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ru-RU" sz="24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Times New Roman" panose="02020603050405020304" pitchFamily="18" charset="0"/>
              </a:rPr>
              <a:t>болған жағдайда екінші</a:t>
            </a:r>
            <a:r>
              <a:rPr kumimoji="0" lang="ru-RU" sz="24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ru-RU" sz="24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Times New Roman" panose="02020603050405020304" pitchFamily="18" charset="0"/>
              </a:rPr>
              <a:t>оқиғаның орындалу</a:t>
            </a:r>
            <a:r>
              <a:rPr lang="ru-RU" sz="2400" dirty="0" smtClean="0">
                <a:latin typeface="Times New Roman" panose="02020603050405020304" pitchFamily="18" charset="0"/>
                <a:cs typeface="Times New Roman" panose="02020603050405020304" pitchFamily="18" charset="0"/>
              </a:rPr>
              <a:t> </a:t>
            </a:r>
            <a:r>
              <a:rPr kumimoji="0" lang="ru-RU" sz="24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Times New Roman" panose="02020603050405020304" pitchFamily="18" charset="0"/>
              </a:rPr>
              <a:t>ықтималдығы </a:t>
            </a:r>
            <a:r>
              <a:rPr kumimoji="0" lang="ru-RU" sz="2400" b="0" i="0" u="none" strike="noStrike" kern="1200" cap="none" spc="0" normalizeH="0" noProof="0" dirty="0" err="1" smtClean="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ru-RU" sz="2400" b="0" i="0" u="none"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шартты</a:t>
            </a:r>
            <a:r>
              <a:rPr kumimoji="0" lang="ru-RU" sz="24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ru-RU" sz="2400" b="0" i="0" u="none"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ықтималдық </a:t>
            </a:r>
            <a:r>
              <a:rPr kumimoji="0" lang="ru-RU" sz="2400" b="0" i="0" u="none" strike="noStrike" kern="1200" cap="none" spc="0" normalizeH="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ru-RU" sz="24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Times New Roman" panose="02020603050405020304" pitchFamily="18" charset="0"/>
              </a:rPr>
              <a:t>деп</a:t>
            </a:r>
            <a:r>
              <a:rPr kumimoji="0" lang="ru-RU" sz="24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ru-RU" sz="2400" b="0" i="0" u="none" strike="noStrike" kern="1200" cap="none" spc="0" normalizeH="0" baseline="0" noProof="0" dirty="0" err="1" smtClean="0">
                <a:ln>
                  <a:noFill/>
                </a:ln>
                <a:solidFill>
                  <a:schemeClr val="tx1"/>
                </a:solidFill>
                <a:effectLst/>
                <a:uLnTx/>
                <a:uFillTx/>
                <a:latin typeface="Times New Roman" panose="02020603050405020304" pitchFamily="18" charset="0"/>
                <a:ea typeface="+mn-ea"/>
                <a:cs typeface="Times New Roman" panose="02020603050405020304" pitchFamily="18" charset="0"/>
              </a:rPr>
              <a:t>аталады</a:t>
            </a:r>
            <a:r>
              <a:rPr kumimoji="0" lang="ru-RU" sz="16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en-US" sz="1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xmlns="" val="15770237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7"/>
        <p:cNvGrpSpPr/>
        <p:nvPr/>
      </p:nvGrpSpPr>
      <p:grpSpPr>
        <a:xfrm>
          <a:off x="0" y="0"/>
          <a:ext cx="0" cy="0"/>
          <a:chOff x="0" y="0"/>
          <a:chExt cx="0" cy="0"/>
        </a:xfrm>
      </p:grpSpPr>
      <p:sp>
        <p:nvSpPr>
          <p:cNvPr id="988" name="Google Shape;988;p48"/>
          <p:cNvSpPr/>
          <p:nvPr/>
        </p:nvSpPr>
        <p:spPr>
          <a:xfrm>
            <a:off x="4860032" y="1412776"/>
            <a:ext cx="3343257" cy="4515552"/>
          </a:xfrm>
          <a:prstGeom prst="roundRect">
            <a:avLst>
              <a:gd name="adj" fmla="val 12729"/>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Times New Roman" panose="02020603050405020304" pitchFamily="18" charset="0"/>
              <a:cs typeface="Times New Roman" panose="02020603050405020304" pitchFamily="18" charset="0"/>
            </a:endParaRPr>
          </a:p>
        </p:txBody>
      </p:sp>
      <p:sp>
        <p:nvSpPr>
          <p:cNvPr id="989" name="Google Shape;989;p48"/>
          <p:cNvSpPr/>
          <p:nvPr/>
        </p:nvSpPr>
        <p:spPr>
          <a:xfrm>
            <a:off x="1042063" y="1847908"/>
            <a:ext cx="2864100" cy="3410000"/>
          </a:xfrm>
          <a:prstGeom prst="roundRect">
            <a:avLst>
              <a:gd name="adj" fmla="val 12729"/>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990" name="Google Shape;990;p48"/>
          <p:cNvSpPr txBox="1">
            <a:spLocks noGrp="1"/>
          </p:cNvSpPr>
          <p:nvPr>
            <p:ph type="subTitle" idx="1"/>
          </p:nvPr>
        </p:nvSpPr>
        <p:spPr>
          <a:xfrm>
            <a:off x="467544" y="1628800"/>
            <a:ext cx="3744416" cy="1730786"/>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ru-RU" sz="2000" dirty="0" err="1">
                <a:latin typeface="Times New Roman" panose="02020603050405020304" pitchFamily="18" charset="0"/>
                <a:cs typeface="Times New Roman" panose="02020603050405020304" pitchFamily="18" charset="0"/>
              </a:rPr>
              <a:t>Ойын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сүйегі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лақтырылады</a:t>
            </a:r>
            <a:r>
              <a:rPr lang="ru-RU" sz="2000" dirty="0">
                <a:latin typeface="Times New Roman" panose="02020603050405020304" pitchFamily="18" charset="0"/>
                <a:cs typeface="Times New Roman" panose="02020603050405020304" pitchFamily="18" charset="0"/>
              </a:rPr>
              <a:t>. </a:t>
            </a:r>
          </a:p>
          <a:p>
            <a:pPr marL="0" lvl="0" indent="0" rtl="0">
              <a:spcBef>
                <a:spcPts val="0"/>
              </a:spcBef>
              <a:spcAft>
                <a:spcPts val="0"/>
              </a:spcAft>
              <a:buNone/>
            </a:pPr>
            <a:r>
              <a:rPr lang="ru-RU" sz="2000" dirty="0" err="1">
                <a:latin typeface="Times New Roman" panose="02020603050405020304" pitchFamily="18" charset="0"/>
                <a:cs typeface="Times New Roman" panose="02020603050405020304" pitchFamily="18" charset="0"/>
              </a:rPr>
              <a:t>Оқиғалар</a:t>
            </a:r>
            <a:r>
              <a:rPr lang="ru-RU" sz="2000" dirty="0">
                <a:latin typeface="Times New Roman" panose="02020603050405020304" pitchFamily="18" charset="0"/>
                <a:cs typeface="Times New Roman" panose="02020603050405020304" pitchFamily="18" charset="0"/>
              </a:rPr>
              <a:t>:</a:t>
            </a:r>
          </a:p>
          <a:p>
            <a:pPr marL="0" lvl="0" indent="0" algn="l" rtl="0">
              <a:spcBef>
                <a:spcPts val="0"/>
              </a:spcBef>
              <a:spcAft>
                <a:spcPts val="0"/>
              </a:spcAft>
              <a:buNone/>
            </a:pPr>
            <a:r>
              <a:rPr lang="ru-RU" sz="2000" dirty="0">
                <a:latin typeface="Times New Roman" panose="02020603050405020304" pitchFamily="18" charset="0"/>
                <a:cs typeface="Times New Roman" panose="02020603050405020304" pitchFamily="18" charset="0"/>
              </a:rPr>
              <a:t>А – «</a:t>
            </a:r>
            <a:r>
              <a:rPr lang="ru-RU" sz="2000" dirty="0" err="1">
                <a:latin typeface="Times New Roman" panose="02020603050405020304" pitchFamily="18" charset="0"/>
                <a:cs typeface="Times New Roman" panose="02020603050405020304" pitchFamily="18" charset="0"/>
              </a:rPr>
              <a:t>Түскен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ұпай</a:t>
            </a:r>
            <a:r>
              <a:rPr lang="ru-RU" sz="2000" dirty="0">
                <a:latin typeface="Times New Roman" panose="02020603050405020304" pitchFamily="18" charset="0"/>
                <a:cs typeface="Times New Roman" panose="02020603050405020304" pitchFamily="18" charset="0"/>
              </a:rPr>
              <a:t> саны 3-тен </a:t>
            </a:r>
            <a:r>
              <a:rPr lang="ru-RU" sz="2000" dirty="0" err="1">
                <a:latin typeface="Times New Roman" panose="02020603050405020304" pitchFamily="18" charset="0"/>
                <a:cs typeface="Times New Roman" panose="02020603050405020304" pitchFamily="18" charset="0"/>
              </a:rPr>
              <a:t>артық</a:t>
            </a:r>
            <a:r>
              <a:rPr lang="ru-RU" sz="2000" dirty="0">
                <a:latin typeface="Times New Roman" panose="02020603050405020304" pitchFamily="18" charset="0"/>
                <a:cs typeface="Times New Roman" panose="02020603050405020304" pitchFamily="18" charset="0"/>
              </a:rPr>
              <a:t>»; </a:t>
            </a:r>
          </a:p>
          <a:p>
            <a:pPr marL="0" lvl="0" indent="0" algn="l" rtl="0">
              <a:spcBef>
                <a:spcPts val="0"/>
              </a:spcBef>
              <a:spcAft>
                <a:spcPts val="0"/>
              </a:spcAft>
              <a:buNone/>
            </a:pPr>
            <a:r>
              <a:rPr lang="en-US" sz="2000" dirty="0">
                <a:latin typeface="Times New Roman" panose="02020603050405020304" pitchFamily="18" charset="0"/>
                <a:cs typeface="Times New Roman" panose="02020603050405020304" pitchFamily="18" charset="0"/>
              </a:rPr>
              <a:t>B –«</a:t>
            </a:r>
            <a:r>
              <a:rPr lang="ru-RU" sz="2000" dirty="0" err="1">
                <a:latin typeface="Times New Roman" panose="02020603050405020304" pitchFamily="18" charset="0"/>
                <a:cs typeface="Times New Roman" panose="02020603050405020304" pitchFamily="18" charset="0"/>
              </a:rPr>
              <a:t>Түскен</a:t>
            </a:r>
            <a:r>
              <a:rPr lang="ru-RU" sz="2000" dirty="0">
                <a:latin typeface="Times New Roman" panose="02020603050405020304" pitchFamily="18" charset="0"/>
                <a:cs typeface="Times New Roman" panose="02020603050405020304" pitchFamily="18" charset="0"/>
              </a:rPr>
              <a:t> сан - </a:t>
            </a:r>
            <a:r>
              <a:rPr lang="ru-RU" sz="2000" dirty="0" err="1">
                <a:latin typeface="Times New Roman" panose="02020603050405020304" pitchFamily="18" charset="0"/>
                <a:cs typeface="Times New Roman" panose="02020603050405020304" pitchFamily="18" charset="0"/>
              </a:rPr>
              <a:t>жай</a:t>
            </a:r>
            <a:r>
              <a:rPr lang="ru-RU" sz="2000" dirty="0">
                <a:latin typeface="Times New Roman" panose="02020603050405020304" pitchFamily="18" charset="0"/>
                <a:cs typeface="Times New Roman" panose="02020603050405020304" pitchFamily="18" charset="0"/>
              </a:rPr>
              <a:t> сан»; </a:t>
            </a:r>
          </a:p>
          <a:p>
            <a:pPr marL="0" lvl="0" indent="0" algn="l" rtl="0">
              <a:spcBef>
                <a:spcPts val="0"/>
              </a:spcBef>
              <a:spcAft>
                <a:spcPts val="0"/>
              </a:spcAft>
              <a:buNone/>
            </a:pPr>
            <a:r>
              <a:rPr lang="ru-RU" sz="2000" dirty="0">
                <a:latin typeface="Times New Roman" panose="02020603050405020304" pitchFamily="18" charset="0"/>
                <a:cs typeface="Times New Roman" panose="02020603050405020304" pitchFamily="18" charset="0"/>
              </a:rPr>
              <a:t>С – «</a:t>
            </a:r>
            <a:r>
              <a:rPr lang="ru-RU" sz="2000" dirty="0" err="1">
                <a:latin typeface="Times New Roman" panose="02020603050405020304" pitchFamily="18" charset="0"/>
                <a:cs typeface="Times New Roman" panose="02020603050405020304" pitchFamily="18" charset="0"/>
              </a:rPr>
              <a:t>Түскен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ұпай</a:t>
            </a:r>
            <a:r>
              <a:rPr lang="ru-RU" sz="2000" dirty="0">
                <a:latin typeface="Times New Roman" panose="02020603050405020304" pitchFamily="18" charset="0"/>
                <a:cs typeface="Times New Roman" panose="02020603050405020304" pitchFamily="18" charset="0"/>
              </a:rPr>
              <a:t> саны 5-тен </a:t>
            </a:r>
            <a:r>
              <a:rPr lang="ru-RU" sz="2000" dirty="0" err="1">
                <a:latin typeface="Times New Roman" panose="02020603050405020304" pitchFamily="18" charset="0"/>
                <a:cs typeface="Times New Roman" panose="02020603050405020304" pitchFamily="18" charset="0"/>
              </a:rPr>
              <a:t>кіші</a:t>
            </a:r>
            <a:r>
              <a:rPr lang="ru-RU" sz="2000" dirty="0">
                <a:latin typeface="Times New Roman" panose="02020603050405020304" pitchFamily="18" charset="0"/>
                <a:cs typeface="Times New Roman" panose="02020603050405020304" pitchFamily="18" charset="0"/>
              </a:rPr>
              <a:t>»; </a:t>
            </a:r>
          </a:p>
          <a:p>
            <a:pPr marL="0" lvl="0" indent="0" algn="l" rtl="0">
              <a:spcBef>
                <a:spcPts val="0"/>
              </a:spcBef>
              <a:spcAft>
                <a:spcPts val="0"/>
              </a:spcAft>
              <a:buNone/>
            </a:pPr>
            <a:r>
              <a:rPr lang="en-US" sz="2000" dirty="0">
                <a:latin typeface="Times New Roman" panose="02020603050405020304" pitchFamily="18" charset="0"/>
                <a:cs typeface="Times New Roman" panose="02020603050405020304" pitchFamily="18" charset="0"/>
              </a:rPr>
              <a:t>D – «</a:t>
            </a:r>
            <a:r>
              <a:rPr lang="ru-RU" sz="2000" dirty="0" err="1">
                <a:latin typeface="Times New Roman" panose="02020603050405020304" pitchFamily="18" charset="0"/>
                <a:cs typeface="Times New Roman" panose="02020603050405020304" pitchFamily="18" charset="0"/>
              </a:rPr>
              <a:t>Түскен</a:t>
            </a:r>
            <a:r>
              <a:rPr lang="ru-RU" sz="2000" dirty="0">
                <a:latin typeface="Times New Roman" panose="02020603050405020304" pitchFamily="18" charset="0"/>
                <a:cs typeface="Times New Roman" panose="02020603050405020304" pitchFamily="18" charset="0"/>
              </a:rPr>
              <a:t> сан – 3-ке </a:t>
            </a:r>
            <a:r>
              <a:rPr lang="ru-RU" sz="2000" dirty="0" err="1">
                <a:latin typeface="Times New Roman" panose="02020603050405020304" pitchFamily="18" charset="0"/>
                <a:cs typeface="Times New Roman" panose="02020603050405020304" pitchFamily="18" charset="0"/>
              </a:rPr>
              <a:t>еселі</a:t>
            </a:r>
            <a:r>
              <a:rPr lang="ru-RU" sz="2000" dirty="0">
                <a:latin typeface="Times New Roman" panose="02020603050405020304" pitchFamily="18" charset="0"/>
                <a:cs typeface="Times New Roman" panose="02020603050405020304" pitchFamily="18" charset="0"/>
              </a:rPr>
              <a:t> сан».</a:t>
            </a:r>
          </a:p>
          <a:p>
            <a:pPr marL="0" lvl="0" indent="0" rtl="0">
              <a:spcBef>
                <a:spcPts val="0"/>
              </a:spcBef>
              <a:spcAft>
                <a:spcPts val="0"/>
              </a:spcAft>
              <a:buNone/>
            </a:pPr>
            <a:r>
              <a:rPr lang="ru-RU" sz="2000" dirty="0" err="1">
                <a:latin typeface="Times New Roman" panose="02020603050405020304" pitchFamily="18" charset="0"/>
                <a:cs typeface="Times New Roman" panose="02020603050405020304" pitchFamily="18" charset="0"/>
              </a:rPr>
              <a:t>Өзара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тәуелсіз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оқиғалар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жұбын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анықтаңыз</a:t>
            </a:r>
            <a:r>
              <a:rPr lang="ru-RU" sz="2000" dirty="0">
                <a:latin typeface="Times New Roman" panose="02020603050405020304" pitchFamily="18" charset="0"/>
                <a:cs typeface="Times New Roman" panose="02020603050405020304" pitchFamily="18" charset="0"/>
              </a:rPr>
              <a:t>.</a:t>
            </a:r>
          </a:p>
        </p:txBody>
      </p:sp>
      <p:sp>
        <p:nvSpPr>
          <p:cNvPr id="992" name="Google Shape;992;p48"/>
          <p:cNvSpPr txBox="1">
            <a:spLocks noGrp="1"/>
          </p:cNvSpPr>
          <p:nvPr>
            <p:ph type="ctrTitle"/>
          </p:nvPr>
        </p:nvSpPr>
        <p:spPr>
          <a:xfrm>
            <a:off x="971600" y="548680"/>
            <a:ext cx="2565000" cy="579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kk-KZ" b="1" dirty="0">
                <a:latin typeface="Times New Roman" panose="02020603050405020304" pitchFamily="18" charset="0"/>
                <a:cs typeface="Times New Roman" panose="02020603050405020304" pitchFamily="18" charset="0"/>
              </a:rPr>
              <a:t>МЫСАЛ</a:t>
            </a:r>
            <a:endParaRPr b="1" dirty="0">
              <a:latin typeface="Times New Roman" panose="02020603050405020304" pitchFamily="18" charset="0"/>
              <a:cs typeface="Times New Roman" panose="02020603050405020304" pitchFamily="18" charset="0"/>
            </a:endParaRPr>
          </a:p>
        </p:txBody>
      </p:sp>
      <p:sp>
        <p:nvSpPr>
          <p:cNvPr id="993" name="Google Shape;993;p48"/>
          <p:cNvSpPr txBox="1">
            <a:spLocks noGrp="1"/>
          </p:cNvSpPr>
          <p:nvPr>
            <p:ph type="ctrTitle" idx="2"/>
          </p:nvPr>
        </p:nvSpPr>
        <p:spPr>
          <a:xfrm>
            <a:off x="5292080" y="188640"/>
            <a:ext cx="2565000" cy="579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kk-KZ" b="1" dirty="0">
                <a:latin typeface="Times New Roman" panose="02020603050405020304" pitchFamily="18" charset="0"/>
                <a:cs typeface="Times New Roman" panose="02020603050405020304" pitchFamily="18" charset="0"/>
              </a:rPr>
              <a:t>ШЕШУІ</a:t>
            </a:r>
            <a:endParaRPr b="1" dirty="0">
              <a:latin typeface="Times New Roman" panose="02020603050405020304" pitchFamily="18" charset="0"/>
              <a:cs typeface="Times New Roman" panose="02020603050405020304" pitchFamily="18" charset="0"/>
            </a:endParaRPr>
          </a:p>
        </p:txBody>
      </p:sp>
      <p:sp>
        <p:nvSpPr>
          <p:cNvPr id="991" name="Google Shape;991;p48"/>
          <p:cNvSpPr txBox="1">
            <a:spLocks noGrp="1"/>
          </p:cNvSpPr>
          <p:nvPr>
            <p:ph type="subTitle" idx="3"/>
          </p:nvPr>
        </p:nvSpPr>
        <p:spPr>
          <a:xfrm>
            <a:off x="4499992" y="1640559"/>
            <a:ext cx="4464496" cy="361734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latin typeface="Times New Roman" panose="02020603050405020304" pitchFamily="18" charset="0"/>
                <a:cs typeface="Times New Roman" panose="02020603050405020304" pitchFamily="18" charset="0"/>
              </a:rPr>
              <a:t>A, B, C, D, AB, AC, AD, BC, BD, CD </a:t>
            </a:r>
            <a:r>
              <a:rPr lang="ru-RU" dirty="0" err="1">
                <a:latin typeface="Times New Roman" panose="02020603050405020304" pitchFamily="18" charset="0"/>
                <a:cs typeface="Times New Roman" panose="02020603050405020304" pitchFamily="18" charset="0"/>
              </a:rPr>
              <a:t>оқиғаларының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ықтималдығын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есептейміз</a:t>
            </a:r>
            <a:r>
              <a:rPr lang="ru-RU" dirty="0">
                <a:latin typeface="Times New Roman" panose="02020603050405020304" pitchFamily="18" charset="0"/>
                <a:cs typeface="Times New Roman" panose="02020603050405020304" pitchFamily="18" charset="0"/>
              </a:rPr>
              <a:t>: </a:t>
            </a:r>
          </a:p>
          <a:p>
            <a:pPr marL="0" lvl="0" indent="0" algn="ctr" rtl="0">
              <a:spcBef>
                <a:spcPts val="0"/>
              </a:spcBef>
              <a:spcAft>
                <a:spcPts val="0"/>
              </a:spcAft>
              <a:buNone/>
            </a:pP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P(A)=1/2,  P(B)=1/2,  P(C)=  2/3,   P(D)=1/3,  P(AB)=  1/6,  </a:t>
            </a:r>
          </a:p>
          <a:p>
            <a:pPr marL="0" lvl="0" indent="0" algn="ctr" rtl="0">
              <a:spcBef>
                <a:spcPts val="0"/>
              </a:spcBef>
              <a:spcAft>
                <a:spcPts val="0"/>
              </a:spcAft>
              <a:buNone/>
            </a:pPr>
            <a:r>
              <a:rPr lang="en-US" dirty="0">
                <a:latin typeface="Times New Roman" panose="02020603050405020304" pitchFamily="18" charset="0"/>
                <a:cs typeface="Times New Roman" panose="02020603050405020304" pitchFamily="18" charset="0"/>
              </a:rPr>
              <a:t>P(AC)=1/6,   P(AD)=  1/6,  P(BC)=1/3,  P(BD)=1/6,   P(CD)=  1/6.  </a:t>
            </a:r>
          </a:p>
          <a:p>
            <a:pPr marL="0" lvl="0" indent="0" algn="ctr" rtl="0">
              <a:spcBef>
                <a:spcPts val="0"/>
              </a:spcBef>
              <a:spcAft>
                <a:spcPts val="0"/>
              </a:spcAft>
              <a:buNone/>
            </a:pPr>
            <a:r>
              <a:rPr lang="ru-RU" dirty="0" err="1">
                <a:latin typeface="Times New Roman" panose="02020603050405020304" pitchFamily="18" charset="0"/>
                <a:cs typeface="Times New Roman" panose="02020603050405020304" pitchFamily="18" charset="0"/>
              </a:rPr>
              <a:t>Әрбір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оқиға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жұбы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оқиғалардың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тәуелсіздік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шартының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орындалуын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тексереміз</a:t>
            </a:r>
            <a:r>
              <a:rPr lang="ru-RU" dirty="0">
                <a:latin typeface="Times New Roman" panose="02020603050405020304" pitchFamily="18" charset="0"/>
                <a:cs typeface="Times New Roman" panose="02020603050405020304" pitchFamily="18" charset="0"/>
              </a:rPr>
              <a:t>: </a:t>
            </a:r>
          </a:p>
          <a:p>
            <a:pPr marL="0" lvl="0" indent="0" algn="ctr" rtl="0">
              <a:spcBef>
                <a:spcPts val="0"/>
              </a:spcBef>
              <a:spcAft>
                <a:spcPts val="0"/>
              </a:spcAft>
              <a:buNone/>
            </a:pPr>
            <a:r>
              <a:rPr lang="en-US" dirty="0">
                <a:latin typeface="Times New Roman" panose="02020603050405020304" pitchFamily="18" charset="0"/>
                <a:cs typeface="Times New Roman" panose="02020603050405020304" pitchFamily="18" charset="0"/>
              </a:rPr>
              <a:t>P(A)∙P(B)≠P(AB),  P(A)∙P(C)≠P(AC),  P(A)∙P(D)=P(AD),  P(B)∙P(C)=P(BC),  P(B)∙P(D)=P(BD),  P(C)∙P(D)≠P(CD).</a:t>
            </a:r>
          </a:p>
          <a:p>
            <a:pPr marL="0" lvl="0" indent="0" algn="ctr" rtl="0">
              <a:spcBef>
                <a:spcPts val="0"/>
              </a:spcBef>
              <a:spcAft>
                <a:spcPts val="0"/>
              </a:spcAft>
              <a:buNone/>
            </a:pPr>
            <a:r>
              <a:rPr lang="ru-RU" dirty="0" err="1">
                <a:latin typeface="Times New Roman" panose="02020603050405020304" pitchFamily="18" charset="0"/>
                <a:cs typeface="Times New Roman" panose="02020603050405020304" pitchFamily="18" charset="0"/>
              </a:rPr>
              <a:t>Осылайша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өзара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тәуелсіз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оқиғалар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жұбын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анықтаймыз</a:t>
            </a:r>
            <a:r>
              <a:rPr lang="ru-RU" dirty="0">
                <a:latin typeface="Times New Roman" panose="02020603050405020304" pitchFamily="18" charset="0"/>
                <a:cs typeface="Times New Roman" panose="02020603050405020304" pitchFamily="18" charset="0"/>
              </a:rPr>
              <a:t>. </a:t>
            </a:r>
          </a:p>
          <a:p>
            <a:pPr marL="0" lvl="0" indent="0" algn="ctr" rtl="0">
              <a:spcBef>
                <a:spcPts val="0"/>
              </a:spcBef>
              <a:spcAft>
                <a:spcPts val="0"/>
              </a:spcAft>
              <a:buNone/>
            </a:pPr>
            <a:r>
              <a:rPr lang="ru-RU" dirty="0" err="1">
                <a:latin typeface="Times New Roman" panose="02020603050405020304" pitchFamily="18" charset="0"/>
                <a:cs typeface="Times New Roman" panose="02020603050405020304" pitchFamily="18" charset="0"/>
              </a:rPr>
              <a:t>Олар</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 B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 B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t>
            </a:r>
          </a:p>
          <a:p>
            <a:pPr marL="0" lvl="0" indent="0" algn="ctr" rtl="0">
              <a:spcBef>
                <a:spcPts val="0"/>
              </a:spcBef>
              <a:spcAft>
                <a:spcPts val="0"/>
              </a:spcAft>
              <a:buNone/>
            </a:pPr>
            <a:r>
              <a:rPr lang="en-US" dirty="0">
                <a:latin typeface="Times New Roman" panose="02020603050405020304" pitchFamily="18" charset="0"/>
                <a:cs typeface="Times New Roman" panose="02020603050405020304" pitchFamily="18" charset="0"/>
              </a:rPr>
              <a:t> </a:t>
            </a:r>
            <a:endParaRPr lang="kk-KZ" dirty="0">
              <a:latin typeface="Times New Roman" panose="02020603050405020304" pitchFamily="18" charset="0"/>
              <a:cs typeface="Times New Roman" panose="02020603050405020304" pitchFamily="18" charset="0"/>
            </a:endParaRPr>
          </a:p>
          <a:p>
            <a:pPr marL="0" lvl="0" indent="0" algn="r" rtl="0">
              <a:spcBef>
                <a:spcPts val="0"/>
              </a:spcBef>
              <a:spcAft>
                <a:spcPts val="0"/>
              </a:spcAft>
              <a:buNone/>
            </a:pPr>
            <a:r>
              <a:rPr lang="ru-RU" dirty="0" err="1">
                <a:latin typeface="Times New Roman" panose="02020603050405020304" pitchFamily="18" charset="0"/>
                <a:cs typeface="Times New Roman" panose="02020603050405020304" pitchFamily="18" charset="0"/>
              </a:rPr>
              <a:t>Жауабы</a:t>
            </a:r>
            <a:r>
              <a:rPr lang="ru-RU" dirty="0">
                <a:latin typeface="Times New Roman" panose="02020603050405020304" pitchFamily="18" charset="0"/>
                <a:cs typeface="Times New Roman" panose="02020603050405020304" pitchFamily="18" charset="0"/>
              </a:rPr>
              <a:t>: 0,9.</a:t>
            </a:r>
          </a:p>
        </p:txBody>
      </p:sp>
    </p:spTree>
    <p:extLst>
      <p:ext uri="{BB962C8B-B14F-4D97-AF65-F5344CB8AC3E}">
        <p14:creationId xmlns:p14="http://schemas.microsoft.com/office/powerpoint/2010/main" xmlns="" val="1454617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93"/>
                                        </p:tgtEl>
                                        <p:attrNameLst>
                                          <p:attrName>style.visibility</p:attrName>
                                        </p:attrNameLst>
                                      </p:cBhvr>
                                      <p:to>
                                        <p:strVal val="visible"/>
                                      </p:to>
                                    </p:set>
                                    <p:animEffect transition="in" filter="fade">
                                      <p:cBhvr>
                                        <p:cTn id="7" dur="500"/>
                                        <p:tgtEl>
                                          <p:spTgt spid="99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91">
                                            <p:txEl>
                                              <p:pRg st="0" end="0"/>
                                            </p:txEl>
                                          </p:spTgt>
                                        </p:tgtEl>
                                        <p:attrNameLst>
                                          <p:attrName>style.visibility</p:attrName>
                                        </p:attrNameLst>
                                      </p:cBhvr>
                                      <p:to>
                                        <p:strVal val="visible"/>
                                      </p:to>
                                    </p:set>
                                    <p:animEffect transition="in" filter="fade">
                                      <p:cBhvr>
                                        <p:cTn id="12" dur="500"/>
                                        <p:tgtEl>
                                          <p:spTgt spid="9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91">
                                            <p:txEl>
                                              <p:pRg st="1" end="1"/>
                                            </p:txEl>
                                          </p:spTgt>
                                        </p:tgtEl>
                                        <p:attrNameLst>
                                          <p:attrName>style.visibility</p:attrName>
                                        </p:attrNameLst>
                                      </p:cBhvr>
                                      <p:to>
                                        <p:strVal val="visible"/>
                                      </p:to>
                                    </p:set>
                                    <p:animEffect transition="in" filter="fade">
                                      <p:cBhvr>
                                        <p:cTn id="17" dur="500"/>
                                        <p:tgtEl>
                                          <p:spTgt spid="99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91">
                                            <p:txEl>
                                              <p:pRg st="2" end="2"/>
                                            </p:txEl>
                                          </p:spTgt>
                                        </p:tgtEl>
                                        <p:attrNameLst>
                                          <p:attrName>style.visibility</p:attrName>
                                        </p:attrNameLst>
                                      </p:cBhvr>
                                      <p:to>
                                        <p:strVal val="visible"/>
                                      </p:to>
                                    </p:set>
                                    <p:animEffect transition="in" filter="fade">
                                      <p:cBhvr>
                                        <p:cTn id="22" dur="500"/>
                                        <p:tgtEl>
                                          <p:spTgt spid="99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91">
                                            <p:txEl>
                                              <p:pRg st="3" end="3"/>
                                            </p:txEl>
                                          </p:spTgt>
                                        </p:tgtEl>
                                        <p:attrNameLst>
                                          <p:attrName>style.visibility</p:attrName>
                                        </p:attrNameLst>
                                      </p:cBhvr>
                                      <p:to>
                                        <p:strVal val="visible"/>
                                      </p:to>
                                    </p:set>
                                    <p:animEffect transition="in" filter="fade">
                                      <p:cBhvr>
                                        <p:cTn id="27" dur="500"/>
                                        <p:tgtEl>
                                          <p:spTgt spid="99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91">
                                            <p:txEl>
                                              <p:pRg st="4" end="4"/>
                                            </p:txEl>
                                          </p:spTgt>
                                        </p:tgtEl>
                                        <p:attrNameLst>
                                          <p:attrName>style.visibility</p:attrName>
                                        </p:attrNameLst>
                                      </p:cBhvr>
                                      <p:to>
                                        <p:strVal val="visible"/>
                                      </p:to>
                                    </p:set>
                                    <p:animEffect transition="in" filter="fade">
                                      <p:cBhvr>
                                        <p:cTn id="32" dur="500"/>
                                        <p:tgtEl>
                                          <p:spTgt spid="99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91">
                                            <p:txEl>
                                              <p:pRg st="5" end="5"/>
                                            </p:txEl>
                                          </p:spTgt>
                                        </p:tgtEl>
                                        <p:attrNameLst>
                                          <p:attrName>style.visibility</p:attrName>
                                        </p:attrNameLst>
                                      </p:cBhvr>
                                      <p:to>
                                        <p:strVal val="visible"/>
                                      </p:to>
                                    </p:set>
                                    <p:animEffect transition="in" filter="fade">
                                      <p:cBhvr>
                                        <p:cTn id="37" dur="500"/>
                                        <p:tgtEl>
                                          <p:spTgt spid="991">
                                            <p:txEl>
                                              <p:pRg st="5" end="5"/>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991">
                                            <p:txEl>
                                              <p:pRg st="6" end="6"/>
                                            </p:txEl>
                                          </p:spTgt>
                                        </p:tgtEl>
                                        <p:attrNameLst>
                                          <p:attrName>style.visibility</p:attrName>
                                        </p:attrNameLst>
                                      </p:cBhvr>
                                      <p:to>
                                        <p:strVal val="visible"/>
                                      </p:to>
                                    </p:set>
                                    <p:animEffect transition="in" filter="fade">
                                      <p:cBhvr>
                                        <p:cTn id="40" dur="500"/>
                                        <p:tgtEl>
                                          <p:spTgt spid="991">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991">
                                            <p:txEl>
                                              <p:pRg st="8" end="8"/>
                                            </p:txEl>
                                          </p:spTgt>
                                        </p:tgtEl>
                                        <p:attrNameLst>
                                          <p:attrName>style.visibility</p:attrName>
                                        </p:attrNameLst>
                                      </p:cBhvr>
                                      <p:to>
                                        <p:strVal val="visible"/>
                                      </p:to>
                                    </p:set>
                                    <p:animEffect transition="in" filter="fade">
                                      <p:cBhvr>
                                        <p:cTn id="45" dur="500"/>
                                        <p:tgtEl>
                                          <p:spTgt spid="99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5048" y="404664"/>
            <a:ext cx="8568952" cy="2437527"/>
          </a:xfrm>
          <a:prstGeom prst="rect">
            <a:avLst/>
          </a:prstGeom>
        </p:spPr>
        <p:txBody>
          <a:bodyPr wrap="square">
            <a:spAutoFit/>
          </a:bodyPr>
          <a:lstStyle/>
          <a:p>
            <a:pPr>
              <a:lnSpc>
                <a:spcPct val="107000"/>
              </a:lnSpc>
              <a:spcAft>
                <a:spcPts val="0"/>
              </a:spcAft>
            </a:pP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Мысал</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1:</a:t>
            </a:r>
          </a:p>
          <a:p>
            <a:pPr>
              <a:lnSpc>
                <a:spcPct val="107000"/>
              </a:lnSpc>
              <a:spcAft>
                <a:spcPts val="0"/>
              </a:spcAft>
            </a:pP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Екі</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ойын</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сүйегі</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лақтырылды</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Егер</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осы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ойын</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сүйектеріндегі</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сандардың</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қосындысы</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7-ден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аспағаны</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белгілі</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болса</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онда</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ол</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қосындының</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5-ке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тең</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болу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ықтималдығын</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4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табыңыз</a:t>
            </a:r>
            <a:r>
              <a:rPr lang="ru-RU" sz="24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400" b="1"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Шешуі</a:t>
            </a:r>
            <a:r>
              <a:rPr lang="ru-RU" sz="2400" b="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r>
              <a:rPr lang="ru-RU" sz="2400" dirty="0" err="1">
                <a:solidFill>
                  <a:srgbClr val="000000"/>
                </a:solidFill>
                <a:latin typeface="Times New Roman" panose="02020603050405020304" pitchFamily="18" charset="0"/>
                <a:ea typeface="Arial" panose="020B0604020202020204" pitchFamily="34" charset="0"/>
              </a:rPr>
              <a:t>Келесі</a:t>
            </a:r>
            <a:r>
              <a:rPr lang="ru-RU" sz="2400" dirty="0">
                <a:solidFill>
                  <a:srgbClr val="000000"/>
                </a:solidFill>
                <a:latin typeface="Times New Roman" panose="02020603050405020304" pitchFamily="18" charset="0"/>
                <a:ea typeface="Arial" panose="020B0604020202020204" pitchFamily="34" charset="0"/>
              </a:rPr>
              <a:t> </a:t>
            </a:r>
            <a:r>
              <a:rPr lang="ru-RU" sz="2400" dirty="0" err="1">
                <a:solidFill>
                  <a:srgbClr val="000000"/>
                </a:solidFill>
                <a:latin typeface="Times New Roman" panose="02020603050405020304" pitchFamily="18" charset="0"/>
                <a:ea typeface="Arial" panose="020B0604020202020204" pitchFamily="34" charset="0"/>
              </a:rPr>
              <a:t>схеманы</a:t>
            </a:r>
            <a:r>
              <a:rPr lang="ru-RU" sz="2400" dirty="0">
                <a:solidFill>
                  <a:srgbClr val="000000"/>
                </a:solidFill>
                <a:latin typeface="Times New Roman" panose="02020603050405020304" pitchFamily="18" charset="0"/>
                <a:ea typeface="Arial" panose="020B0604020202020204" pitchFamily="34" charset="0"/>
              </a:rPr>
              <a:t> </a:t>
            </a:r>
            <a:r>
              <a:rPr lang="ru-RU" sz="2400" dirty="0" err="1">
                <a:solidFill>
                  <a:srgbClr val="000000"/>
                </a:solidFill>
                <a:latin typeface="Times New Roman" panose="02020603050405020304" pitchFamily="18" charset="0"/>
                <a:ea typeface="Arial" panose="020B0604020202020204" pitchFamily="34" charset="0"/>
              </a:rPr>
              <a:t>қарасытрайық</a:t>
            </a:r>
            <a:endParaRPr lang="ru-RU" sz="2400" dirty="0"/>
          </a:p>
        </p:txBody>
      </p:sp>
      <p:pic>
        <p:nvPicPr>
          <p:cNvPr id="6" name="Рисунок 5"/>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5576" y="3068960"/>
            <a:ext cx="5904656" cy="2952328"/>
          </a:xfrm>
          <a:prstGeom prst="rect">
            <a:avLst/>
          </a:prstGeom>
          <a:noFill/>
          <a:ln>
            <a:noFill/>
          </a:ln>
        </p:spPr>
      </p:pic>
    </p:spTree>
    <p:extLst>
      <p:ext uri="{BB962C8B-B14F-4D97-AF65-F5344CB8AC3E}">
        <p14:creationId xmlns:p14="http://schemas.microsoft.com/office/powerpoint/2010/main" xmlns="" val="50025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2" name="Прямоугольник 1"/>
              <p:cNvSpPr/>
              <p:nvPr/>
            </p:nvSpPr>
            <p:spPr>
              <a:xfrm>
                <a:off x="611560" y="548680"/>
                <a:ext cx="7848872" cy="3810980"/>
              </a:xfrm>
              <a:prstGeom prst="rect">
                <a:avLst/>
              </a:prstGeom>
            </p:spPr>
            <p:txBody>
              <a:bodyPr wrap="square">
                <a:spAutoFit/>
              </a:bodyPr>
              <a:lstStyle/>
              <a:p>
                <a:pPr>
                  <a:lnSpc>
                    <a:spcPct val="107000"/>
                  </a:lnSpc>
                  <a:spcAft>
                    <a:spcPts val="0"/>
                  </a:spcAft>
                </a:pPr>
                <a:r>
                  <a:rPr lang="kk-KZ"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r>
                <a14:m>
                  <m:oMath xmlns:m="http://schemas.openxmlformats.org/officeDocument/2006/math">
                    <m:r>
                      <a:rPr lang="kk-KZ"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𝑋</m:t>
                    </m:r>
                  </m:oMath>
                </a14:m>
                <a:r>
                  <a:rPr lang="ru-RU"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 </a:t>
                </a:r>
                <a:r>
                  <a:rPr lang="ru-RU" sz="32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сүйектегі</a:t>
                </a:r>
                <a:r>
                  <a:rPr lang="ru-RU"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r>
                <a:r>
                  <a:rPr lang="ru-RU" sz="32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сандардың</a:t>
                </a:r>
                <a:r>
                  <a:rPr lang="ru-RU"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r>
                <a:r>
                  <a:rPr lang="ru-RU" sz="32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қосындысы</a:t>
                </a:r>
                <a:r>
                  <a:rPr lang="ru-RU"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r>
                <a:r>
                  <a:rPr lang="ru-RU" sz="32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болсын</a:t>
                </a:r>
                <a:r>
                  <a:rPr lang="ru-RU"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32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Онда</a:t>
                </a:r>
                <a:r>
                  <a:rPr lang="ru-RU"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r>
                <a14:m>
                  <m:oMath xmlns:m="http://schemas.openxmlformats.org/officeDocument/2006/math">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sz="3200" i="1">
                            <a:solidFill>
                              <a:srgbClr val="000000"/>
                            </a:solidFill>
                            <a:latin typeface="Cambria Math"/>
                            <a:ea typeface="Arial" panose="020B0604020202020204" pitchFamily="34" charset="0"/>
                            <a:cs typeface="Times New Roman" panose="02020603050405020304" pitchFamily="18" charset="0"/>
                          </a:rPr>
                        </m:ctrlPr>
                      </m:dPr>
                      <m:e>
                        <m:d>
                          <m:dPr>
                            <m:ctrlPr>
                              <a:rPr lang="ru-RU" sz="3200" i="1">
                                <a:solidFill>
                                  <a:srgbClr val="000000"/>
                                </a:solidFill>
                                <a:latin typeface="Cambria Math"/>
                                <a:ea typeface="Arial" panose="020B0604020202020204" pitchFamily="34" charset="0"/>
                                <a:cs typeface="Times New Roman" panose="02020603050405020304" pitchFamily="18" charset="0"/>
                              </a:rPr>
                            </m:ctrlPr>
                          </m:dPr>
                          <m:e>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𝑋</m:t>
                            </m:r>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=5</m:t>
                            </m:r>
                          </m:e>
                        </m:d>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d>
                          <m:dPr>
                            <m:ctrlPr>
                              <a:rPr lang="ru-RU" sz="3200" i="1">
                                <a:solidFill>
                                  <a:srgbClr val="000000"/>
                                </a:solidFill>
                                <a:latin typeface="Cambria Math"/>
                                <a:ea typeface="Arial" panose="020B0604020202020204" pitchFamily="34" charset="0"/>
                                <a:cs typeface="Times New Roman" panose="02020603050405020304" pitchFamily="18" charset="0"/>
                              </a:rPr>
                            </m:ctrlPr>
                          </m:dPr>
                          <m:e>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𝑋</m:t>
                            </m:r>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≤7</m:t>
                            </m:r>
                          </m:e>
                        </m:d>
                      </m:e>
                    </m:d>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f>
                      <m:fPr>
                        <m:ctrlPr>
                          <a:rPr lang="ru-RU" sz="3200" i="1">
                            <a:solidFill>
                              <a:srgbClr val="000000"/>
                            </a:solidFill>
                            <a:latin typeface="Cambria Math"/>
                            <a:ea typeface="Arial" panose="020B0604020202020204" pitchFamily="34" charset="0"/>
                            <a:cs typeface="Times New Roman" panose="02020603050405020304" pitchFamily="18" charset="0"/>
                          </a:rPr>
                        </m:ctrlPr>
                      </m:fPr>
                      <m:num>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4</m:t>
                        </m:r>
                      </m:num>
                      <m:den>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36</m:t>
                        </m:r>
                      </m:den>
                    </m:f>
                  </m:oMath>
                </a14:m>
                <a:r>
                  <a:rPr lang="ru-RU"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r>
                <a:r>
                  <a:rPr lang="kk-KZ"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және </a:t>
                </a:r>
                <a14:m>
                  <m:oMath xmlns:m="http://schemas.openxmlformats.org/officeDocument/2006/math">
                    <m:r>
                      <a:rPr lang="kk-KZ"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sz="3200" i="1">
                            <a:solidFill>
                              <a:srgbClr val="000000"/>
                            </a:solidFill>
                            <a:latin typeface="Cambria Math"/>
                            <a:ea typeface="Arial" panose="020B0604020202020204" pitchFamily="34" charset="0"/>
                            <a:cs typeface="Times New Roman" panose="02020603050405020304" pitchFamily="18" charset="0"/>
                          </a:rPr>
                        </m:ctrlPr>
                      </m:dPr>
                      <m:e>
                        <m:r>
                          <a:rPr lang="kk-KZ"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𝑋</m:t>
                        </m:r>
                        <m:r>
                          <a:rPr lang="kk-KZ"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≤7</m:t>
                        </m:r>
                      </m:e>
                    </m:d>
                    <m:r>
                      <a:rPr lang="kk-KZ"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f>
                      <m:fPr>
                        <m:ctrlPr>
                          <a:rPr lang="ru-RU" sz="3200" i="1">
                            <a:solidFill>
                              <a:srgbClr val="000000"/>
                            </a:solidFill>
                            <a:latin typeface="Cambria Math"/>
                            <a:ea typeface="Arial" panose="020B0604020202020204" pitchFamily="34" charset="0"/>
                            <a:cs typeface="Times New Roman" panose="02020603050405020304" pitchFamily="18" charset="0"/>
                          </a:rPr>
                        </m:ctrlPr>
                      </m:fPr>
                      <m:num>
                        <m:r>
                          <a:rPr lang="kk-KZ"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21</m:t>
                        </m:r>
                      </m:num>
                      <m:den>
                        <m:r>
                          <a:rPr lang="kk-KZ"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36</m:t>
                        </m:r>
                      </m:den>
                    </m:f>
                  </m:oMath>
                </a14:m>
                <a:r>
                  <a:rPr lang="ru-RU"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32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Сондықтан</a:t>
                </a:r>
                <a:r>
                  <a:rPr lang="ru-RU" sz="32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14:m>
                  <m:oMath xmlns:m="http://schemas.openxmlformats.org/officeDocument/2006/math">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𝑃</m:t>
                    </m:r>
                    <m:d>
                      <m:dPr>
                        <m:endChr m:val="|"/>
                        <m:ctrlPr>
                          <a:rPr lang="ru-RU" sz="3200" i="1">
                            <a:solidFill>
                              <a:srgbClr val="000000"/>
                            </a:solidFill>
                            <a:latin typeface="Cambria Math"/>
                            <a:ea typeface="Arial" panose="020B0604020202020204" pitchFamily="34" charset="0"/>
                            <a:cs typeface="Times New Roman" panose="02020603050405020304" pitchFamily="18" charset="0"/>
                          </a:rPr>
                        </m:ctrlPr>
                      </m:dPr>
                      <m:e>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𝑋</m:t>
                        </m:r>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=5 </m:t>
                        </m:r>
                      </m:e>
                    </m:d>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 </m:t>
                    </m:r>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𝑋</m:t>
                    </m:r>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≤7)=</m:t>
                    </m:r>
                    <m:f>
                      <m:fPr>
                        <m:ctrlPr>
                          <a:rPr lang="ru-RU" sz="3200" i="1">
                            <a:solidFill>
                              <a:srgbClr val="000000"/>
                            </a:solidFill>
                            <a:latin typeface="Cambria Math"/>
                            <a:ea typeface="Arial" panose="020B0604020202020204" pitchFamily="34" charset="0"/>
                            <a:cs typeface="Times New Roman" panose="02020603050405020304" pitchFamily="18" charset="0"/>
                          </a:rPr>
                        </m:ctrlPr>
                      </m:fPr>
                      <m:num>
                        <m:f>
                          <m:fPr>
                            <m:ctrlPr>
                              <a:rPr lang="ru-RU" sz="3200" i="1">
                                <a:solidFill>
                                  <a:srgbClr val="000000"/>
                                </a:solidFill>
                                <a:latin typeface="Cambria Math"/>
                                <a:ea typeface="Arial" panose="020B0604020202020204" pitchFamily="34" charset="0"/>
                                <a:cs typeface="Times New Roman" panose="02020603050405020304" pitchFamily="18" charset="0"/>
                              </a:rPr>
                            </m:ctrlPr>
                          </m:fPr>
                          <m:num>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4</m:t>
                            </m:r>
                          </m:num>
                          <m:den>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36</m:t>
                            </m:r>
                          </m:den>
                        </m:f>
                      </m:num>
                      <m:den>
                        <m:f>
                          <m:fPr>
                            <m:ctrlPr>
                              <a:rPr lang="ru-RU" sz="3200" i="1">
                                <a:solidFill>
                                  <a:srgbClr val="000000"/>
                                </a:solidFill>
                                <a:latin typeface="Cambria Math"/>
                                <a:ea typeface="Arial" panose="020B0604020202020204" pitchFamily="34" charset="0"/>
                                <a:cs typeface="Times New Roman" panose="02020603050405020304" pitchFamily="18" charset="0"/>
                              </a:rPr>
                            </m:ctrlPr>
                          </m:fPr>
                          <m:num>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21</m:t>
                            </m:r>
                          </m:num>
                          <m:den>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36</m:t>
                            </m:r>
                          </m:den>
                        </m:f>
                      </m:den>
                    </m:f>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m:t>
                    </m:r>
                    <m:f>
                      <m:fPr>
                        <m:ctrlPr>
                          <a:rPr lang="ru-RU" sz="3200" i="1">
                            <a:solidFill>
                              <a:srgbClr val="000000"/>
                            </a:solidFill>
                            <a:latin typeface="Cambria Math"/>
                            <a:ea typeface="Arial" panose="020B0604020202020204" pitchFamily="34" charset="0"/>
                            <a:cs typeface="Times New Roman" panose="02020603050405020304" pitchFamily="18" charset="0"/>
                          </a:rPr>
                        </m:ctrlPr>
                      </m:fPr>
                      <m:num>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4</m:t>
                        </m:r>
                      </m:num>
                      <m:den>
                        <m:r>
                          <a:rPr lang="ru-RU" sz="3200" i="1">
                            <a:solidFill>
                              <a:srgbClr val="000000"/>
                            </a:solidFill>
                            <a:latin typeface="Cambria Math" panose="02040503050406030204" pitchFamily="18" charset="0"/>
                            <a:ea typeface="Arial" panose="020B0604020202020204" pitchFamily="34" charset="0"/>
                            <a:cs typeface="Times New Roman" panose="02020603050405020304" pitchFamily="18" charset="0"/>
                          </a:rPr>
                          <m:t>21</m:t>
                        </m:r>
                      </m:den>
                    </m:f>
                  </m:oMath>
                </a14:m>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2" name="Прямоугольник 1"/>
              <p:cNvSpPr>
                <a:spLocks noRot="1" noChangeAspect="1" noMove="1" noResize="1" noEditPoints="1" noAdjustHandles="1" noChangeArrowheads="1" noChangeShapeType="1" noTextEdit="1"/>
              </p:cNvSpPr>
              <p:nvPr/>
            </p:nvSpPr>
            <p:spPr>
              <a:xfrm>
                <a:off x="611560" y="548680"/>
                <a:ext cx="7848872" cy="3810980"/>
              </a:xfrm>
              <a:prstGeom prst="rect">
                <a:avLst/>
              </a:prstGeom>
              <a:blipFill>
                <a:blip r:embed="rId2" cstate="print"/>
                <a:stretch>
                  <a:fillRect l="-1941" t="-2240"/>
                </a:stretch>
              </a:blipFill>
            </p:spPr>
            <p:txBody>
              <a:bodyPr/>
              <a:lstStyle/>
              <a:p>
                <a:r>
                  <a:rPr lang="ru-RU">
                    <a:noFill/>
                  </a:rPr>
                  <a:t> </a:t>
                </a:r>
              </a:p>
            </p:txBody>
          </p:sp>
        </mc:Fallback>
      </mc:AlternateContent>
    </p:spTree>
    <p:extLst>
      <p:ext uri="{BB962C8B-B14F-4D97-AF65-F5344CB8AC3E}">
        <p14:creationId xmlns:p14="http://schemas.microsoft.com/office/powerpoint/2010/main" xmlns="" val="21214695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04664"/>
            <a:ext cx="7920880" cy="2246769"/>
          </a:xfrm>
          <a:prstGeom prst="rect">
            <a:avLst/>
          </a:prstGeom>
        </p:spPr>
        <p:txBody>
          <a:bodyPr wrap="square">
            <a:spAutoFit/>
          </a:bodyPr>
          <a:lstStyle/>
          <a:p>
            <a:r>
              <a:rPr lang="en-US" sz="2800" dirty="0">
                <a:solidFill>
                  <a:srgbClr val="000000"/>
                </a:solidFill>
                <a:latin typeface="Times New Roman" panose="02020603050405020304" pitchFamily="18" charset="0"/>
                <a:ea typeface="Arial" panose="020B0604020202020204" pitchFamily="34" charset="0"/>
              </a:rPr>
              <a:t>C</a:t>
            </a:r>
            <a:r>
              <a:rPr lang="kk-KZ" sz="2800" dirty="0">
                <a:solidFill>
                  <a:srgbClr val="000000"/>
                </a:solidFill>
                <a:latin typeface="Times New Roman" panose="02020603050405020304" pitchFamily="18" charset="0"/>
                <a:ea typeface="Arial" panose="020B0604020202020204" pitchFamily="34" charset="0"/>
              </a:rPr>
              <a:t>өмкеде 5 ақ және 4 қызыл шар бар. Сөмкеден екі шар бірінен соң бірі алынды (бірінші алынған шар сөмкеге қайтарылынбады). Осы алынған екі шардың біреуі ақ шар болуының ықтималдығын табыңыз.  </a:t>
            </a:r>
            <a:endParaRPr lang="ru-RU" sz="2800" dirty="0"/>
          </a:p>
        </p:txBody>
      </p:sp>
      <p:pic>
        <p:nvPicPr>
          <p:cNvPr id="3" name="Рисунок 2"/>
          <p:cNvPicPr>
            <a:picLocks noChangeAspect="1"/>
          </p:cNvPicPr>
          <p:nvPr/>
        </p:nvPicPr>
        <p:blipFill>
          <a:blip r:embed="rId2" cstate="print"/>
          <a:stretch>
            <a:fillRect/>
          </a:stretch>
        </p:blipFill>
        <p:spPr>
          <a:xfrm>
            <a:off x="638598" y="2996952"/>
            <a:ext cx="8199092" cy="2160240"/>
          </a:xfrm>
          <a:prstGeom prst="rect">
            <a:avLst/>
          </a:prstGeom>
        </p:spPr>
      </p:pic>
    </p:spTree>
    <p:extLst>
      <p:ext uri="{BB962C8B-B14F-4D97-AF65-F5344CB8AC3E}">
        <p14:creationId xmlns:p14="http://schemas.microsoft.com/office/powerpoint/2010/main" xmlns="" val="36158910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3" name="Прямоугольник 2"/>
              <p:cNvSpPr/>
              <p:nvPr/>
            </p:nvSpPr>
            <p:spPr>
              <a:xfrm>
                <a:off x="899592" y="1565641"/>
                <a:ext cx="7560840" cy="3898183"/>
              </a:xfrm>
              <a:prstGeom prst="rect">
                <a:avLst/>
              </a:prstGeom>
            </p:spPr>
            <p:txBody>
              <a:bodyPr wrap="square">
                <a:spAutoFit/>
              </a:bodyPr>
              <a:lstStyle/>
              <a:p>
                <a:pPr algn="ctr">
                  <a:lnSpc>
                    <a:spcPct val="107000"/>
                  </a:lnSpc>
                  <a:spcAft>
                    <a:spcPts val="0"/>
                  </a:spcAft>
                </a:pPr>
                <a:r>
                  <a:rPr lang="kk-KZ" sz="2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Ықтималдықтарды есептеу үшін комбинаториканы қолдану</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kk-KZ" sz="2000"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kk-KZ" sz="2000" dirty="0" err="1">
                    <a:latin typeface="Times New Roman" panose="02020603050405020304" pitchFamily="18" charset="0"/>
                    <a:ea typeface="Calibri" panose="020F0502020204030204" pitchFamily="34" charset="0"/>
                    <a:cs typeface="Times New Roman" panose="02020603050405020304" pitchFamily="18" charset="0"/>
                  </a:rPr>
                  <a:t>Комбинаториканың</a:t>
                </a:r>
                <a:r>
                  <a:rPr lang="kk-KZ" sz="2000" dirty="0">
                    <a:latin typeface="Times New Roman" panose="02020603050405020304" pitchFamily="18" charset="0"/>
                    <a:ea typeface="Calibri" panose="020F0502020204030204" pitchFamily="34" charset="0"/>
                    <a:cs typeface="Times New Roman" panose="02020603050405020304" pitchFamily="18" charset="0"/>
                  </a:rPr>
                  <a:t> негізгі формулаларын еске түсірейік:</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kk-KZ" sz="2000" dirty="0">
                    <a:latin typeface="Times New Roman" panose="02020603050405020304" pitchFamily="18" charset="0"/>
                    <a:ea typeface="Calibri" panose="020F0502020204030204" pitchFamily="34" charset="0"/>
                    <a:cs typeface="Times New Roman" panose="02020603050405020304" pitchFamily="18" charset="0"/>
                  </a:rPr>
                  <a:t>1. </a:t>
                </a:r>
                <a14:m>
                  <m:oMath xmlns:m="http://schemas.openxmlformats.org/officeDocument/2006/math">
                    <m:r>
                      <a:rPr lang="kk-KZ" sz="2000" i="1">
                        <a:latin typeface="Cambria Math" panose="02040503050406030204" pitchFamily="18" charset="0"/>
                        <a:ea typeface="Calibri" panose="020F0502020204030204" pitchFamily="34" charset="0"/>
                        <a:cs typeface="Times New Roman" panose="02020603050405020304" pitchFamily="18" charset="0"/>
                      </a:rPr>
                      <m:t>𝑛</m:t>
                    </m:r>
                  </m:oMath>
                </a14:m>
                <a:r>
                  <a:rPr lang="kk-KZ" sz="2000" dirty="0">
                    <a:latin typeface="Times New Roman" panose="02020603050405020304" pitchFamily="18" charset="0"/>
                    <a:ea typeface="Calibri" panose="020F0502020204030204" pitchFamily="34" charset="0"/>
                    <a:cs typeface="Times New Roman" panose="02020603050405020304" pitchFamily="18" charset="0"/>
                  </a:rPr>
                  <a:t> элементтің қайталанбайтын алмастырулар саны</a:t>
                </a:r>
                <a:r>
                  <a:rPr lang="kk-KZ"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kk-KZ" sz="2000" i="1" dirty="0">
                  <a:latin typeface="Cambria Math"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0"/>
                  </a:spcAft>
                </a:pPr>
                <a14:m>
                  <m:oMathPara xmlns:m="http://schemas.openxmlformats.org/officeDocument/2006/math">
                    <m:oMathParaPr>
                      <m:jc m:val="centerGroup"/>
                    </m:oMathParaPr>
                    <m:oMath xmlns:m="http://schemas.openxmlformats.org/officeDocument/2006/math">
                      <m:sSub>
                        <m:sSubPr>
                          <m:ctrlPr>
                            <a:rPr lang="ru-RU" sz="2000" i="1">
                              <a:latin typeface="Cambria Math"/>
                              <a:ea typeface="Times New Roman" panose="02020603050405020304" pitchFamily="18" charset="0"/>
                              <a:cs typeface="Times New Roman" panose="02020603050405020304" pitchFamily="18" charset="0"/>
                            </a:rPr>
                          </m:ctrlPr>
                        </m:sSubPr>
                        <m:e>
                          <m:r>
                            <a:rPr lang="kk-KZ" sz="2000" i="1">
                              <a:latin typeface="Cambria Math" panose="02040503050406030204" pitchFamily="18" charset="0"/>
                              <a:ea typeface="Times New Roman" panose="02020603050405020304" pitchFamily="18" charset="0"/>
                              <a:cs typeface="Times New Roman" panose="02020603050405020304" pitchFamily="18" charset="0"/>
                            </a:rPr>
                            <m:t>𝑃</m:t>
                          </m:r>
                        </m:e>
                        <m:sub>
                          <m:r>
                            <a:rPr lang="kk-KZ" sz="2000" i="1">
                              <a:latin typeface="Cambria Math" panose="02040503050406030204" pitchFamily="18" charset="0"/>
                              <a:ea typeface="Times New Roman" panose="02020603050405020304" pitchFamily="18" charset="0"/>
                              <a:cs typeface="Times New Roman" panose="02020603050405020304" pitchFamily="18" charset="0"/>
                            </a:rPr>
                            <m:t>𝑛</m:t>
                          </m:r>
                        </m:sub>
                      </m:sSub>
                      <m:r>
                        <a:rPr lang="kk-KZ" sz="2000" i="1">
                          <a:latin typeface="Cambria Math" panose="02040503050406030204" pitchFamily="18" charset="0"/>
                          <a:ea typeface="Times New Roman" panose="02020603050405020304" pitchFamily="18" charset="0"/>
                          <a:cs typeface="Times New Roman" panose="02020603050405020304" pitchFamily="18" charset="0"/>
                        </a:rPr>
                        <m:t>=</m:t>
                      </m:r>
                      <m:r>
                        <a:rPr lang="kk-KZ" sz="2000" i="1">
                          <a:latin typeface="Cambria Math" panose="02040503050406030204" pitchFamily="18" charset="0"/>
                          <a:ea typeface="Times New Roman" panose="02020603050405020304" pitchFamily="18" charset="0"/>
                          <a:cs typeface="Times New Roman" panose="02020603050405020304" pitchFamily="18" charset="0"/>
                        </a:rPr>
                        <m:t>𝑛</m:t>
                      </m:r>
                      <m:r>
                        <a:rPr lang="kk-KZ" sz="2000" i="1">
                          <a:latin typeface="Cambria Math" panose="02040503050406030204" pitchFamily="18" charset="0"/>
                          <a:ea typeface="Times New Roman" panose="02020603050405020304" pitchFamily="18" charset="0"/>
                          <a:cs typeface="Times New Roman" panose="02020603050405020304" pitchFamily="18" charset="0"/>
                        </a:rPr>
                        <m:t>!=1∙2∙3∙… ∙</m:t>
                      </m:r>
                      <m:r>
                        <a:rPr lang="kk-KZ" sz="2000" i="1">
                          <a:latin typeface="Cambria Math" panose="02040503050406030204" pitchFamily="18" charset="0"/>
                          <a:ea typeface="Times New Roman" panose="02020603050405020304" pitchFamily="18" charset="0"/>
                          <a:cs typeface="Times New Roman" panose="02020603050405020304" pitchFamily="18" charset="0"/>
                        </a:rPr>
                        <m:t>𝑛</m:t>
                      </m:r>
                    </m:oMath>
                  </m:oMathPara>
                </a14:m>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2. </a:t>
                </a:r>
                <a14:m>
                  <m:oMath xmlns:m="http://schemas.openxmlformats.org/officeDocument/2006/math">
                    <m:r>
                      <a:rPr lang="kk-KZ" sz="2000" i="1">
                        <a:latin typeface="Cambria Math" panose="02040503050406030204" pitchFamily="18" charset="0"/>
                        <a:ea typeface="Times New Roman" panose="02020603050405020304" pitchFamily="18" charset="0"/>
                        <a:cs typeface="Times New Roman" panose="02020603050405020304" pitchFamily="18" charset="0"/>
                      </a:rPr>
                      <m:t>𝑛</m:t>
                    </m:r>
                  </m:oMath>
                </a14:m>
                <a:r>
                  <a:rPr lang="kk-KZ" sz="2000" dirty="0">
                    <a:latin typeface="Times New Roman" panose="02020603050405020304" pitchFamily="18" charset="0"/>
                    <a:ea typeface="Times New Roman" panose="02020603050405020304" pitchFamily="18" charset="0"/>
                    <a:cs typeface="Times New Roman" panose="02020603050405020304" pitchFamily="18" charset="0"/>
                  </a:rPr>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элемент</a:t>
                </a:r>
                <a:r>
                  <a:rPr lang="kk-KZ" sz="2000" dirty="0" err="1">
                    <a:latin typeface="Times New Roman" panose="02020603050405020304" pitchFamily="18" charset="0"/>
                    <a:ea typeface="Times New Roman" panose="02020603050405020304" pitchFamily="18" charset="0"/>
                    <a:cs typeface="Times New Roman" panose="02020603050405020304" pitchFamily="18" charset="0"/>
                  </a:rPr>
                  <a:t>тен</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r>
                <a14:m>
                  <m:oMath xmlns:m="http://schemas.openxmlformats.org/officeDocument/2006/math">
                    <m:r>
                      <a:rPr lang="ru-RU" sz="2000" i="1">
                        <a:latin typeface="Cambria Math" panose="02040503050406030204" pitchFamily="18" charset="0"/>
                        <a:ea typeface="Times New Roman" panose="02020603050405020304" pitchFamily="18" charset="0"/>
                        <a:cs typeface="Times New Roman" panose="02020603050405020304" pitchFamily="18" charset="0"/>
                      </a:rPr>
                      <m:t>𝑚</m:t>
                    </m:r>
                  </m:oMath>
                </a14:m>
                <a:r>
                  <a:rPr lang="kk-KZ" sz="2000" dirty="0">
                    <a:latin typeface="Times New Roman" panose="02020603050405020304" pitchFamily="18" charset="0"/>
                    <a:ea typeface="Times New Roman" panose="02020603050405020304" pitchFamily="18" charset="0"/>
                    <a:cs typeface="Times New Roman" panose="02020603050405020304" pitchFamily="18" charset="0"/>
                  </a:rPr>
                  <a:t> бойынша қайталанбайтын орналастырулар саны</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14:m>
                  <m:oMathPara xmlns:m="http://schemas.openxmlformats.org/officeDocument/2006/math">
                    <m:oMathParaPr>
                      <m:jc m:val="centerGroup"/>
                    </m:oMathParaPr>
                    <m:oMath xmlns:m="http://schemas.openxmlformats.org/officeDocument/2006/math">
                      <m:sSubSup>
                        <m:sSubSupPr>
                          <m:ctrlPr>
                            <a:rPr lang="ru-RU" sz="2000" i="1">
                              <a:latin typeface="Cambria Math"/>
                              <a:ea typeface="Times New Roman" panose="02020603050405020304" pitchFamily="18" charset="0"/>
                              <a:cs typeface="Times New Roman" panose="02020603050405020304" pitchFamily="18" charset="0"/>
                            </a:rPr>
                          </m:ctrlPr>
                        </m:sSubSupPr>
                        <m:e>
                          <m:r>
                            <a:rPr lang="ru-RU" sz="2000" i="1">
                              <a:latin typeface="Cambria Math" panose="02040503050406030204" pitchFamily="18" charset="0"/>
                              <a:ea typeface="Times New Roman" panose="02020603050405020304" pitchFamily="18" charset="0"/>
                              <a:cs typeface="Times New Roman" panose="02020603050405020304" pitchFamily="18" charset="0"/>
                            </a:rPr>
                            <m:t>𝐴</m:t>
                          </m:r>
                        </m:e>
                        <m:sub>
                          <m:r>
                            <a:rPr lang="ru-RU" sz="2000" i="1">
                              <a:latin typeface="Cambria Math" panose="02040503050406030204" pitchFamily="18" charset="0"/>
                              <a:ea typeface="Times New Roman" panose="02020603050405020304" pitchFamily="18" charset="0"/>
                              <a:cs typeface="Times New Roman" panose="02020603050405020304" pitchFamily="18" charset="0"/>
                            </a:rPr>
                            <m:t>𝑛</m:t>
                          </m:r>
                        </m:sub>
                        <m:sup>
                          <m:r>
                            <a:rPr lang="ru-RU" sz="2000" i="1">
                              <a:latin typeface="Cambria Math" panose="02040503050406030204" pitchFamily="18" charset="0"/>
                              <a:ea typeface="Times New Roman" panose="02020603050405020304" pitchFamily="18" charset="0"/>
                              <a:cs typeface="Times New Roman" panose="02020603050405020304" pitchFamily="18" charset="0"/>
                            </a:rPr>
                            <m:t>𝑚</m:t>
                          </m:r>
                        </m:sup>
                      </m:sSubSup>
                      <m:r>
                        <a:rPr lang="ru-RU" sz="2000" i="1">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latin typeface="Cambria Math"/>
                              <a:ea typeface="Times New Roman" panose="02020603050405020304" pitchFamily="18" charset="0"/>
                              <a:cs typeface="Times New Roman" panose="02020603050405020304" pitchFamily="18" charset="0"/>
                            </a:rPr>
                          </m:ctrlPr>
                        </m:fPr>
                        <m:num>
                          <m:r>
                            <a:rPr lang="ru-RU" sz="2000" i="1">
                              <a:latin typeface="Cambria Math" panose="02040503050406030204" pitchFamily="18" charset="0"/>
                              <a:ea typeface="Times New Roman" panose="02020603050405020304" pitchFamily="18" charset="0"/>
                              <a:cs typeface="Times New Roman" panose="02020603050405020304" pitchFamily="18" charset="0"/>
                            </a:rPr>
                            <m:t>𝑛</m:t>
                          </m:r>
                          <m:r>
                            <a:rPr lang="ru-RU" sz="2000" i="1">
                              <a:latin typeface="Cambria Math" panose="02040503050406030204" pitchFamily="18" charset="0"/>
                              <a:ea typeface="Times New Roman" panose="02020603050405020304" pitchFamily="18" charset="0"/>
                              <a:cs typeface="Times New Roman" panose="02020603050405020304" pitchFamily="18" charset="0"/>
                            </a:rPr>
                            <m:t>!</m:t>
                          </m:r>
                        </m:num>
                        <m:den>
                          <m:d>
                            <m:dPr>
                              <m:ctrlPr>
                                <a:rPr lang="ru-RU" sz="2000" i="1">
                                  <a:latin typeface="Cambria Math"/>
                                  <a:ea typeface="Times New Roman" panose="02020603050405020304" pitchFamily="18" charset="0"/>
                                  <a:cs typeface="Times New Roman" panose="02020603050405020304" pitchFamily="18" charset="0"/>
                                </a:rPr>
                              </m:ctrlPr>
                            </m:dPr>
                            <m:e>
                              <m:r>
                                <a:rPr lang="ru-RU" sz="2000" i="1">
                                  <a:latin typeface="Cambria Math" panose="02040503050406030204" pitchFamily="18" charset="0"/>
                                  <a:ea typeface="Times New Roman" panose="02020603050405020304" pitchFamily="18" charset="0"/>
                                  <a:cs typeface="Times New Roman" panose="02020603050405020304" pitchFamily="18" charset="0"/>
                                </a:rPr>
                                <m:t>𝑛</m:t>
                              </m:r>
                              <m:r>
                                <a:rPr lang="ru-RU" sz="2000" i="1">
                                  <a:latin typeface="Cambria Math" panose="02040503050406030204" pitchFamily="18" charset="0"/>
                                  <a:ea typeface="Times New Roman" panose="02020603050405020304" pitchFamily="18" charset="0"/>
                                  <a:cs typeface="Times New Roman" panose="02020603050405020304" pitchFamily="18" charset="0"/>
                                </a:rPr>
                                <m:t>−</m:t>
                              </m:r>
                              <m:r>
                                <a:rPr lang="ru-RU" sz="2000" i="1">
                                  <a:latin typeface="Cambria Math" panose="02040503050406030204" pitchFamily="18" charset="0"/>
                                  <a:ea typeface="Times New Roman" panose="02020603050405020304" pitchFamily="18" charset="0"/>
                                  <a:cs typeface="Times New Roman" panose="02020603050405020304" pitchFamily="18" charset="0"/>
                                </a:rPr>
                                <m:t>𝑚</m:t>
                              </m:r>
                            </m:e>
                          </m:d>
                          <m:r>
                            <a:rPr lang="ru-RU" sz="2000" i="1">
                              <a:latin typeface="Cambria Math" panose="02040503050406030204" pitchFamily="18" charset="0"/>
                              <a:ea typeface="Times New Roman" panose="02020603050405020304" pitchFamily="18" charset="0"/>
                              <a:cs typeface="Times New Roman" panose="02020603050405020304" pitchFamily="18" charset="0"/>
                            </a:rPr>
                            <m:t>!</m:t>
                          </m:r>
                        </m:den>
                      </m:f>
                      <m:r>
                        <a:rPr lang="ru-RU" sz="2000" i="1">
                          <a:latin typeface="Cambria Math" panose="02040503050406030204" pitchFamily="18" charset="0"/>
                          <a:ea typeface="Times New Roman" panose="02020603050405020304" pitchFamily="18" charset="0"/>
                          <a:cs typeface="Times New Roman" panose="02020603050405020304" pitchFamily="18" charset="0"/>
                        </a:rPr>
                        <m:t>=</m:t>
                      </m:r>
                      <m:r>
                        <a:rPr lang="ru-RU" sz="2000" i="1">
                          <a:latin typeface="Cambria Math" panose="02040503050406030204" pitchFamily="18" charset="0"/>
                          <a:ea typeface="Times New Roman" panose="02020603050405020304" pitchFamily="18" charset="0"/>
                          <a:cs typeface="Times New Roman" panose="02020603050405020304" pitchFamily="18" charset="0"/>
                        </a:rPr>
                        <m:t>𝑛</m:t>
                      </m:r>
                      <m:r>
                        <a:rPr lang="ru-RU" sz="2000" i="1">
                          <a:latin typeface="Cambria Math" panose="02040503050406030204" pitchFamily="18" charset="0"/>
                          <a:ea typeface="Times New Roman" panose="02020603050405020304" pitchFamily="18" charset="0"/>
                          <a:cs typeface="Times New Roman" panose="02020603050405020304" pitchFamily="18" charset="0"/>
                        </a:rPr>
                        <m:t>∙</m:t>
                      </m:r>
                      <m:d>
                        <m:dPr>
                          <m:ctrlPr>
                            <a:rPr lang="ru-RU" sz="2000" i="1">
                              <a:latin typeface="Cambria Math"/>
                              <a:ea typeface="Times New Roman" panose="02020603050405020304" pitchFamily="18" charset="0"/>
                              <a:cs typeface="Times New Roman" panose="02020603050405020304" pitchFamily="18" charset="0"/>
                            </a:rPr>
                          </m:ctrlPr>
                        </m:dPr>
                        <m:e>
                          <m:r>
                            <a:rPr lang="ru-RU" sz="2000" i="1">
                              <a:latin typeface="Cambria Math" panose="02040503050406030204" pitchFamily="18" charset="0"/>
                              <a:ea typeface="Times New Roman" panose="02020603050405020304" pitchFamily="18" charset="0"/>
                              <a:cs typeface="Times New Roman" panose="02020603050405020304" pitchFamily="18" charset="0"/>
                            </a:rPr>
                            <m:t>𝑛</m:t>
                          </m:r>
                          <m:r>
                            <a:rPr lang="ru-RU" sz="2000" i="1">
                              <a:latin typeface="Cambria Math" panose="02040503050406030204" pitchFamily="18" charset="0"/>
                              <a:ea typeface="Times New Roman" panose="02020603050405020304" pitchFamily="18" charset="0"/>
                              <a:cs typeface="Times New Roman" panose="02020603050405020304" pitchFamily="18" charset="0"/>
                            </a:rPr>
                            <m:t>−1</m:t>
                          </m:r>
                        </m:e>
                      </m:d>
                      <m:r>
                        <a:rPr lang="ru-RU" sz="2000" i="1">
                          <a:latin typeface="Cambria Math" panose="02040503050406030204" pitchFamily="18" charset="0"/>
                          <a:ea typeface="Times New Roman" panose="02020603050405020304" pitchFamily="18" charset="0"/>
                          <a:cs typeface="Times New Roman" panose="02020603050405020304" pitchFamily="18" charset="0"/>
                        </a:rPr>
                        <m:t>∙</m:t>
                      </m:r>
                      <m:d>
                        <m:dPr>
                          <m:ctrlPr>
                            <a:rPr lang="ru-RU" sz="2000" i="1">
                              <a:latin typeface="Cambria Math"/>
                              <a:ea typeface="Times New Roman" panose="02020603050405020304" pitchFamily="18" charset="0"/>
                              <a:cs typeface="Times New Roman" panose="02020603050405020304" pitchFamily="18" charset="0"/>
                            </a:rPr>
                          </m:ctrlPr>
                        </m:dPr>
                        <m:e>
                          <m:r>
                            <a:rPr lang="ru-RU" sz="2000" i="1">
                              <a:latin typeface="Cambria Math" panose="02040503050406030204" pitchFamily="18" charset="0"/>
                              <a:ea typeface="Times New Roman" panose="02020603050405020304" pitchFamily="18" charset="0"/>
                              <a:cs typeface="Times New Roman" panose="02020603050405020304" pitchFamily="18" charset="0"/>
                            </a:rPr>
                            <m:t>𝑛</m:t>
                          </m:r>
                          <m:r>
                            <a:rPr lang="ru-RU" sz="2000" i="1">
                              <a:latin typeface="Cambria Math" panose="02040503050406030204" pitchFamily="18" charset="0"/>
                              <a:ea typeface="Times New Roman" panose="02020603050405020304" pitchFamily="18" charset="0"/>
                              <a:cs typeface="Times New Roman" panose="02020603050405020304" pitchFamily="18" charset="0"/>
                            </a:rPr>
                            <m:t>−2</m:t>
                          </m:r>
                        </m:e>
                      </m:d>
                      <m:r>
                        <a:rPr lang="ru-RU" sz="2000" i="1">
                          <a:latin typeface="Cambria Math" panose="02040503050406030204" pitchFamily="18" charset="0"/>
                          <a:ea typeface="Times New Roman" panose="02020603050405020304" pitchFamily="18" charset="0"/>
                          <a:cs typeface="Times New Roman" panose="02020603050405020304" pitchFamily="18" charset="0"/>
                        </a:rPr>
                        <m:t>∙… ∙(</m:t>
                      </m:r>
                      <m:r>
                        <a:rPr lang="ru-RU" sz="2000" i="1">
                          <a:latin typeface="Cambria Math" panose="02040503050406030204" pitchFamily="18" charset="0"/>
                          <a:ea typeface="Times New Roman" panose="02020603050405020304" pitchFamily="18" charset="0"/>
                          <a:cs typeface="Times New Roman" panose="02020603050405020304" pitchFamily="18" charset="0"/>
                        </a:rPr>
                        <m:t>𝑛</m:t>
                      </m:r>
                      <m:r>
                        <a:rPr lang="ru-RU" sz="2000" i="1">
                          <a:latin typeface="Cambria Math" panose="02040503050406030204" pitchFamily="18" charset="0"/>
                          <a:ea typeface="Times New Roman" panose="02020603050405020304" pitchFamily="18" charset="0"/>
                          <a:cs typeface="Times New Roman" panose="02020603050405020304" pitchFamily="18" charset="0"/>
                        </a:rPr>
                        <m:t>−</m:t>
                      </m:r>
                      <m:r>
                        <a:rPr lang="ru-RU" sz="2000" i="1">
                          <a:latin typeface="Cambria Math" panose="02040503050406030204" pitchFamily="18" charset="0"/>
                          <a:ea typeface="Times New Roman" panose="02020603050405020304" pitchFamily="18" charset="0"/>
                          <a:cs typeface="Times New Roman" panose="02020603050405020304" pitchFamily="18" charset="0"/>
                        </a:rPr>
                        <m:t>𝑚</m:t>
                      </m:r>
                      <m:r>
                        <a:rPr lang="ru-RU" sz="2000" i="1">
                          <a:latin typeface="Cambria Math" panose="02040503050406030204" pitchFamily="18" charset="0"/>
                          <a:ea typeface="Times New Roman" panose="02020603050405020304" pitchFamily="18" charset="0"/>
                          <a:cs typeface="Times New Roman" panose="02020603050405020304" pitchFamily="18" charset="0"/>
                        </a:rPr>
                        <m:t>+1)</m:t>
                      </m:r>
                    </m:oMath>
                  </m:oMathPara>
                </a14:m>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3. </a:t>
                </a:r>
                <a14:m>
                  <m:oMath xmlns:m="http://schemas.openxmlformats.org/officeDocument/2006/math">
                    <m:r>
                      <a:rPr lang="kk-KZ" sz="2000" i="1">
                        <a:latin typeface="Cambria Math" panose="02040503050406030204" pitchFamily="18" charset="0"/>
                        <a:ea typeface="Times New Roman" panose="02020603050405020304" pitchFamily="18" charset="0"/>
                        <a:cs typeface="Times New Roman" panose="02020603050405020304" pitchFamily="18" charset="0"/>
                      </a:rPr>
                      <m:t>𝑛</m:t>
                    </m:r>
                  </m:oMath>
                </a14:m>
                <a:r>
                  <a:rPr lang="kk-KZ" sz="2000" dirty="0">
                    <a:latin typeface="Times New Roman" panose="02020603050405020304" pitchFamily="18" charset="0"/>
                    <a:ea typeface="Times New Roman" panose="02020603050405020304" pitchFamily="18" charset="0"/>
                    <a:cs typeface="Times New Roman" panose="02020603050405020304" pitchFamily="18" charset="0"/>
                  </a:rPr>
                  <a:t> элементтен </a:t>
                </a:r>
                <a14:m>
                  <m:oMath xmlns:m="http://schemas.openxmlformats.org/officeDocument/2006/math">
                    <m:r>
                      <a:rPr lang="kk-KZ" sz="2000" i="1">
                        <a:latin typeface="Cambria Math" panose="02040503050406030204" pitchFamily="18" charset="0"/>
                        <a:ea typeface="Times New Roman" panose="02020603050405020304" pitchFamily="18" charset="0"/>
                        <a:cs typeface="Times New Roman" panose="02020603050405020304" pitchFamily="18" charset="0"/>
                      </a:rPr>
                      <m:t>𝑚</m:t>
                    </m:r>
                  </m:oMath>
                </a14:m>
                <a:r>
                  <a:rPr lang="kk-KZ" sz="2000" dirty="0">
                    <a:latin typeface="Times New Roman" panose="02020603050405020304" pitchFamily="18" charset="0"/>
                    <a:ea typeface="Times New Roman" panose="02020603050405020304" pitchFamily="18" charset="0"/>
                    <a:cs typeface="Times New Roman" panose="02020603050405020304" pitchFamily="18" charset="0"/>
                  </a:rPr>
                  <a:t> бойынша алынған қайталанбайтын терулер саны: </a:t>
                </a:r>
                <a14:m>
                  <m:oMath xmlns:m="http://schemas.openxmlformats.org/officeDocument/2006/math">
                    <m:sSubSup>
                      <m:sSubSupPr>
                        <m:ctrlPr>
                          <a:rPr lang="ru-RU" sz="2000" i="1">
                            <a:latin typeface="Cambria Math"/>
                            <a:ea typeface="Times New Roman" panose="02020603050405020304" pitchFamily="18" charset="0"/>
                            <a:cs typeface="Times New Roman" panose="02020603050405020304" pitchFamily="18" charset="0"/>
                          </a:rPr>
                        </m:ctrlPr>
                      </m:sSubSupPr>
                      <m:e>
                        <m:r>
                          <a:rPr lang="ru-RU" sz="2000" i="1">
                            <a:latin typeface="Cambria Math" panose="02040503050406030204" pitchFamily="18" charset="0"/>
                            <a:ea typeface="Times New Roman" panose="02020603050405020304" pitchFamily="18" charset="0"/>
                            <a:cs typeface="Times New Roman" panose="02020603050405020304" pitchFamily="18" charset="0"/>
                          </a:rPr>
                          <m:t>𝐶</m:t>
                        </m:r>
                      </m:e>
                      <m:sub>
                        <m:r>
                          <a:rPr lang="ru-RU" sz="2000" i="1">
                            <a:latin typeface="Cambria Math" panose="02040503050406030204" pitchFamily="18" charset="0"/>
                            <a:ea typeface="Times New Roman" panose="02020603050405020304" pitchFamily="18" charset="0"/>
                            <a:cs typeface="Times New Roman" panose="02020603050405020304" pitchFamily="18" charset="0"/>
                          </a:rPr>
                          <m:t>𝑛</m:t>
                        </m:r>
                      </m:sub>
                      <m:sup>
                        <m:r>
                          <a:rPr lang="ru-RU" sz="2000" i="1">
                            <a:latin typeface="Cambria Math" panose="02040503050406030204" pitchFamily="18" charset="0"/>
                            <a:ea typeface="Times New Roman" panose="02020603050405020304" pitchFamily="18" charset="0"/>
                            <a:cs typeface="Times New Roman" panose="02020603050405020304" pitchFamily="18" charset="0"/>
                          </a:rPr>
                          <m:t>𝑚</m:t>
                        </m:r>
                      </m:sup>
                    </m:sSubSup>
                    <m:r>
                      <a:rPr lang="ru-RU" sz="2000" i="1">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latin typeface="Cambria Math"/>
                            <a:ea typeface="Times New Roman" panose="02020603050405020304" pitchFamily="18" charset="0"/>
                            <a:cs typeface="Times New Roman" panose="02020603050405020304" pitchFamily="18" charset="0"/>
                          </a:rPr>
                        </m:ctrlPr>
                      </m:fPr>
                      <m:num>
                        <m:r>
                          <a:rPr lang="en-US" sz="2000" i="1">
                            <a:latin typeface="Cambria Math" panose="02040503050406030204" pitchFamily="18" charset="0"/>
                            <a:ea typeface="Times New Roman" panose="02020603050405020304" pitchFamily="18" charset="0"/>
                            <a:cs typeface="Times New Roman" panose="02020603050405020304" pitchFamily="18" charset="0"/>
                          </a:rPr>
                          <m:t>𝑛</m:t>
                        </m:r>
                        <m:r>
                          <a:rPr lang="ru-RU" sz="2000" i="1">
                            <a:latin typeface="Cambria Math" panose="02040503050406030204" pitchFamily="18" charset="0"/>
                            <a:ea typeface="Times New Roman" panose="02020603050405020304" pitchFamily="18" charset="0"/>
                            <a:cs typeface="Times New Roman" panose="02020603050405020304" pitchFamily="18" charset="0"/>
                          </a:rPr>
                          <m:t>!</m:t>
                        </m:r>
                      </m:num>
                      <m:den>
                        <m:d>
                          <m:dPr>
                            <m:ctrlPr>
                              <a:rPr lang="ru-RU" sz="2000" i="1">
                                <a:latin typeface="Cambria Math"/>
                                <a:ea typeface="Times New Roman" panose="02020603050405020304" pitchFamily="18" charset="0"/>
                                <a:cs typeface="Times New Roman" panose="02020603050405020304" pitchFamily="18" charset="0"/>
                              </a:rPr>
                            </m:ctrlPr>
                          </m:dPr>
                          <m:e>
                            <m:r>
                              <a:rPr lang="en-US" sz="2000" i="1">
                                <a:latin typeface="Cambria Math" panose="02040503050406030204" pitchFamily="18" charset="0"/>
                                <a:ea typeface="Times New Roman" panose="02020603050405020304" pitchFamily="18" charset="0"/>
                                <a:cs typeface="Times New Roman" panose="02020603050405020304" pitchFamily="18" charset="0"/>
                              </a:rPr>
                              <m:t>𝑛</m:t>
                            </m:r>
                            <m:r>
                              <a:rPr lang="ru-RU" sz="2000" i="1">
                                <a:latin typeface="Cambria Math" panose="02040503050406030204" pitchFamily="18" charset="0"/>
                                <a:ea typeface="Times New Roman" panose="02020603050405020304" pitchFamily="18" charset="0"/>
                                <a:cs typeface="Times New Roman" panose="02020603050405020304" pitchFamily="18" charset="0"/>
                              </a:rPr>
                              <m:t>−</m:t>
                            </m:r>
                            <m:r>
                              <a:rPr lang="en-US" sz="2000" i="1">
                                <a:latin typeface="Cambria Math" panose="02040503050406030204" pitchFamily="18" charset="0"/>
                                <a:ea typeface="Times New Roman" panose="02020603050405020304" pitchFamily="18" charset="0"/>
                                <a:cs typeface="Times New Roman" panose="02020603050405020304" pitchFamily="18" charset="0"/>
                              </a:rPr>
                              <m:t>𝑚</m:t>
                            </m:r>
                          </m:e>
                        </m:d>
                        <m:r>
                          <a:rPr lang="ru-RU" sz="2000" i="1">
                            <a:latin typeface="Cambria Math" panose="02040503050406030204" pitchFamily="18" charset="0"/>
                            <a:ea typeface="Times New Roman" panose="02020603050405020304" pitchFamily="18" charset="0"/>
                            <a:cs typeface="Times New Roman" panose="02020603050405020304" pitchFamily="18" charset="0"/>
                          </a:rPr>
                          <m:t>!∙</m:t>
                        </m:r>
                        <m:r>
                          <a:rPr lang="en-US" sz="2000" i="1">
                            <a:latin typeface="Cambria Math" panose="02040503050406030204" pitchFamily="18" charset="0"/>
                            <a:ea typeface="Times New Roman" panose="02020603050405020304" pitchFamily="18" charset="0"/>
                            <a:cs typeface="Times New Roman" panose="02020603050405020304" pitchFamily="18" charset="0"/>
                          </a:rPr>
                          <m:t>𝑚</m:t>
                        </m:r>
                        <m:r>
                          <a:rPr lang="ru-RU" sz="2000" i="1">
                            <a:latin typeface="Cambria Math" panose="02040503050406030204" pitchFamily="18" charset="0"/>
                            <a:ea typeface="Times New Roman" panose="02020603050405020304" pitchFamily="18" charset="0"/>
                            <a:cs typeface="Times New Roman" panose="02020603050405020304" pitchFamily="18" charset="0"/>
                          </a:rPr>
                          <m:t>!</m:t>
                        </m:r>
                      </m:den>
                    </m:f>
                  </m:oMath>
                </a14:m>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3" name="Прямоугольник 2"/>
              <p:cNvSpPr>
                <a:spLocks noRot="1" noChangeAspect="1" noMove="1" noResize="1" noEditPoints="1" noAdjustHandles="1" noChangeArrowheads="1" noChangeShapeType="1" noTextEdit="1"/>
              </p:cNvSpPr>
              <p:nvPr/>
            </p:nvSpPr>
            <p:spPr>
              <a:xfrm>
                <a:off x="899592" y="1565641"/>
                <a:ext cx="7560840" cy="3898183"/>
              </a:xfrm>
              <a:prstGeom prst="rect">
                <a:avLst/>
              </a:prstGeom>
              <a:blipFill rotWithShape="0">
                <a:blip r:embed="rId3" cstate="print"/>
                <a:stretch>
                  <a:fillRect l="-887" t="-939"/>
                </a:stretch>
              </a:blipFill>
            </p:spPr>
            <p:txBody>
              <a:bodyPr/>
              <a:lstStyle/>
              <a:p>
                <a:r>
                  <a:rPr lang="ru-RU">
                    <a:noFill/>
                  </a:rPr>
                  <a:t> </a:t>
                </a:r>
              </a:p>
            </p:txBody>
          </p:sp>
        </mc:Fallback>
      </mc:AlternateContent>
    </p:spTree>
    <p:extLst>
      <p:ext uri="{BB962C8B-B14F-4D97-AF65-F5344CB8AC3E}">
        <p14:creationId xmlns:p14="http://schemas.microsoft.com/office/powerpoint/2010/main" xmlns="" val="20661479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graphicFrame>
            <p:nvGraphicFramePr>
              <p:cNvPr id="2" name="Таблица 1"/>
              <p:cNvGraphicFramePr>
                <a:graphicFrameLocks noGrp="1"/>
              </p:cNvGraphicFramePr>
              <p:nvPr>
                <p:extLst>
                  <p:ext uri="{D42A27DB-BD31-4B8C-83A1-F6EECF244321}">
                    <p14:modId xmlns:p14="http://schemas.microsoft.com/office/powerpoint/2010/main" val="3800237139"/>
                  </p:ext>
                </p:extLst>
              </p:nvPr>
            </p:nvGraphicFramePr>
            <p:xfrm>
              <a:off x="539552" y="1556792"/>
              <a:ext cx="8208912" cy="3384376"/>
            </p:xfrm>
            <a:graphic>
              <a:graphicData uri="http://schemas.openxmlformats.org/drawingml/2006/table">
                <a:tbl>
                  <a:tblPr firstRow="1" firstCol="1" bandRow="1">
                    <a:tableStyleId>{5940675A-B579-460E-94D1-54222C63F5DA}</a:tableStyleId>
                  </a:tblPr>
                  <a:tblGrid>
                    <a:gridCol w="1551554">
                      <a:extLst>
                        <a:ext uri="{9D8B030D-6E8A-4147-A177-3AD203B41FA5}">
                          <a16:colId xmlns:a16="http://schemas.microsoft.com/office/drawing/2014/main" xmlns="" val="3724410330"/>
                        </a:ext>
                      </a:extLst>
                    </a:gridCol>
                    <a:gridCol w="2675122">
                      <a:extLst>
                        <a:ext uri="{9D8B030D-6E8A-4147-A177-3AD203B41FA5}">
                          <a16:colId xmlns:a16="http://schemas.microsoft.com/office/drawing/2014/main" xmlns="" val="2592539898"/>
                        </a:ext>
                      </a:extLst>
                    </a:gridCol>
                    <a:gridCol w="3982236">
                      <a:extLst>
                        <a:ext uri="{9D8B030D-6E8A-4147-A177-3AD203B41FA5}">
                          <a16:colId xmlns:a16="http://schemas.microsoft.com/office/drawing/2014/main" xmlns="" val="2543131869"/>
                        </a:ext>
                      </a:extLst>
                    </a:gridCol>
                  </a:tblGrid>
                  <a:tr h="444989">
                    <a:tc>
                      <a:txBody>
                        <a:bodyPr/>
                        <a:lstStyle/>
                        <a:p>
                          <a:pPr algn="ctr">
                            <a:lnSpc>
                              <a:spcPct val="115000"/>
                            </a:lnSpc>
                            <a:spcAft>
                              <a:spcPts val="0"/>
                            </a:spcAft>
                          </a:pPr>
                          <a:r>
                            <a:rPr lang="kk-KZ" sz="2400">
                              <a:effectLst/>
                              <a:latin typeface="Times New Roman" panose="02020603050405020304" pitchFamily="18" charset="0"/>
                              <a:cs typeface="Times New Roman" panose="02020603050405020304" pitchFamily="18" charset="0"/>
                            </a:rPr>
                            <a:t>Атауы</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2400">
                              <a:effectLst/>
                              <a:latin typeface="Times New Roman" panose="02020603050405020304" pitchFamily="18" charset="0"/>
                              <a:cs typeface="Times New Roman" panose="02020603050405020304" pitchFamily="18" charset="0"/>
                            </a:rPr>
                            <a:t>Қайталанбайтын</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2400">
                              <a:effectLst/>
                              <a:latin typeface="Times New Roman" panose="02020603050405020304" pitchFamily="18" charset="0"/>
                              <a:cs typeface="Times New Roman" panose="02020603050405020304" pitchFamily="18" charset="0"/>
                            </a:rPr>
                            <a:t>Қайталанбалы</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55564456"/>
                      </a:ext>
                    </a:extLst>
                  </a:tr>
                  <a:tr h="896024">
                    <a:tc>
                      <a:txBody>
                        <a:bodyPr/>
                        <a:lstStyle/>
                        <a:p>
                          <a:pPr algn="just">
                            <a:lnSpc>
                              <a:spcPct val="115000"/>
                            </a:lnSpc>
                            <a:spcAft>
                              <a:spcPts val="0"/>
                            </a:spcAft>
                          </a:pPr>
                          <a:r>
                            <a:rPr lang="kk-KZ" sz="2400">
                              <a:effectLst/>
                              <a:latin typeface="Times New Roman" panose="02020603050405020304" pitchFamily="18" charset="0"/>
                              <a:cs typeface="Times New Roman" panose="02020603050405020304" pitchFamily="18" charset="0"/>
                            </a:rPr>
                            <a:t>Орналастыру</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14:m>
                            <m:oMathPara xmlns:m="http://schemas.openxmlformats.org/officeDocument/2006/math">
                              <m:oMathParaPr>
                                <m:jc m:val="centerGroup"/>
                              </m:oMathParaPr>
                              <m:oMath xmlns:m="http://schemas.openxmlformats.org/officeDocument/2006/math">
                                <m:sSubSup>
                                  <m:sSubSupPr>
                                    <m:ctrlPr>
                                      <a:rPr lang="ru-RU" sz="2400" i="1">
                                        <a:effectLst/>
                                        <a:latin typeface="Cambria Math"/>
                                      </a:rPr>
                                    </m:ctrlPr>
                                  </m:sSubSupPr>
                                  <m:e>
                                    <m:r>
                                      <a:rPr lang="en-US" sz="2400">
                                        <a:effectLst/>
                                        <a:latin typeface="Cambria Math" panose="02040503050406030204" pitchFamily="18" charset="0"/>
                                      </a:rPr>
                                      <m:t>𝐴</m:t>
                                    </m:r>
                                  </m:e>
                                  <m:sub>
                                    <m:r>
                                      <a:rPr lang="en-US" sz="2400">
                                        <a:effectLst/>
                                        <a:latin typeface="Cambria Math" panose="02040503050406030204" pitchFamily="18" charset="0"/>
                                      </a:rPr>
                                      <m:t>𝑛</m:t>
                                    </m:r>
                                  </m:sub>
                                  <m:sup>
                                    <m:r>
                                      <a:rPr lang="en-US" sz="2400">
                                        <a:effectLst/>
                                        <a:latin typeface="Cambria Math" panose="02040503050406030204" pitchFamily="18" charset="0"/>
                                      </a:rPr>
                                      <m:t>𝑘</m:t>
                                    </m:r>
                                  </m:sup>
                                </m:sSubSup>
                                <m:r>
                                  <a:rPr lang="en-US" sz="2400">
                                    <a:effectLst/>
                                    <a:latin typeface="Cambria Math" panose="02040503050406030204" pitchFamily="18" charset="0"/>
                                  </a:rPr>
                                  <m:t>=</m:t>
                                </m:r>
                                <m:f>
                                  <m:fPr>
                                    <m:ctrlPr>
                                      <a:rPr lang="ru-RU" sz="2400" i="1">
                                        <a:effectLst/>
                                        <a:latin typeface="Cambria Math"/>
                                      </a:rPr>
                                    </m:ctrlPr>
                                  </m:fPr>
                                  <m:num>
                                    <m:r>
                                      <a:rPr lang="en-US" sz="2400">
                                        <a:effectLst/>
                                        <a:latin typeface="Cambria Math" panose="02040503050406030204" pitchFamily="18" charset="0"/>
                                      </a:rPr>
                                      <m:t>𝑛</m:t>
                                    </m:r>
                                    <m:r>
                                      <a:rPr lang="en-US" sz="2400">
                                        <a:effectLst/>
                                        <a:latin typeface="Cambria Math" panose="02040503050406030204" pitchFamily="18" charset="0"/>
                                      </a:rPr>
                                      <m:t>!</m:t>
                                    </m:r>
                                  </m:num>
                                  <m:den>
                                    <m:d>
                                      <m:dPr>
                                        <m:ctrlPr>
                                          <a:rPr lang="ru-RU" sz="2400" i="1">
                                            <a:effectLst/>
                                            <a:latin typeface="Cambria Math"/>
                                          </a:rPr>
                                        </m:ctrlPr>
                                      </m:dPr>
                                      <m:e>
                                        <m:r>
                                          <a:rPr lang="en-US" sz="2400">
                                            <a:effectLst/>
                                            <a:latin typeface="Cambria Math" panose="02040503050406030204" pitchFamily="18" charset="0"/>
                                          </a:rPr>
                                          <m:t>𝑛</m:t>
                                        </m:r>
                                        <m:r>
                                          <a:rPr lang="en-US" sz="2400">
                                            <a:effectLst/>
                                            <a:latin typeface="Cambria Math" panose="02040503050406030204" pitchFamily="18" charset="0"/>
                                          </a:rPr>
                                          <m:t>−</m:t>
                                        </m:r>
                                        <m:r>
                                          <a:rPr lang="en-US" sz="2400">
                                            <a:effectLst/>
                                            <a:latin typeface="Cambria Math" panose="02040503050406030204" pitchFamily="18" charset="0"/>
                                          </a:rPr>
                                          <m:t>𝑘</m:t>
                                        </m:r>
                                      </m:e>
                                    </m:d>
                                    <m:r>
                                      <a:rPr lang="en-US" sz="2400">
                                        <a:effectLst/>
                                        <a:latin typeface="Cambria Math" panose="02040503050406030204" pitchFamily="18" charset="0"/>
                                      </a:rPr>
                                      <m:t>!</m:t>
                                    </m:r>
                                  </m:den>
                                </m:f>
                              </m:oMath>
                            </m:oMathPara>
                          </a14:m>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14:m>
                            <m:oMathPara xmlns:m="http://schemas.openxmlformats.org/officeDocument/2006/math">
                              <m:oMathParaPr>
                                <m:jc m:val="centerGroup"/>
                              </m:oMathParaPr>
                              <m:oMath xmlns:m="http://schemas.openxmlformats.org/officeDocument/2006/math">
                                <m:acc>
                                  <m:accPr>
                                    <m:chr m:val="̅"/>
                                    <m:ctrlPr>
                                      <a:rPr lang="ru-RU" sz="2400" i="1">
                                        <a:effectLst/>
                                        <a:latin typeface="Cambria Math"/>
                                      </a:rPr>
                                    </m:ctrlPr>
                                  </m:accPr>
                                  <m:e>
                                    <m:sSubSup>
                                      <m:sSubSupPr>
                                        <m:ctrlPr>
                                          <a:rPr lang="ru-RU" sz="2400" i="1">
                                            <a:effectLst/>
                                            <a:latin typeface="Cambria Math"/>
                                          </a:rPr>
                                        </m:ctrlPr>
                                      </m:sSubSupPr>
                                      <m:e>
                                        <m:r>
                                          <a:rPr lang="en-US" sz="2400">
                                            <a:effectLst/>
                                            <a:latin typeface="Cambria Math" panose="02040503050406030204" pitchFamily="18" charset="0"/>
                                          </a:rPr>
                                          <m:t>𝐴</m:t>
                                        </m:r>
                                      </m:e>
                                      <m:sub>
                                        <m:r>
                                          <a:rPr lang="ru-RU" sz="2400">
                                            <a:effectLst/>
                                            <a:latin typeface="Cambria Math" panose="02040503050406030204" pitchFamily="18" charset="0"/>
                                          </a:rPr>
                                          <m:t>𝑛</m:t>
                                        </m:r>
                                      </m:sub>
                                      <m:sup>
                                        <m:r>
                                          <a:rPr lang="ru-RU" sz="2400">
                                            <a:effectLst/>
                                            <a:latin typeface="Cambria Math" panose="02040503050406030204" pitchFamily="18" charset="0"/>
                                          </a:rPr>
                                          <m:t>𝑘</m:t>
                                        </m:r>
                                      </m:sup>
                                    </m:sSubSup>
                                  </m:e>
                                </m:acc>
                                <m:r>
                                  <a:rPr lang="ru-RU" sz="2400">
                                    <a:effectLst/>
                                    <a:latin typeface="Cambria Math" panose="02040503050406030204" pitchFamily="18" charset="0"/>
                                  </a:rPr>
                                  <m:t>=</m:t>
                                </m:r>
                                <m:sSup>
                                  <m:sSupPr>
                                    <m:ctrlPr>
                                      <a:rPr lang="ru-RU" sz="2400" i="1">
                                        <a:effectLst/>
                                        <a:latin typeface="Cambria Math"/>
                                      </a:rPr>
                                    </m:ctrlPr>
                                  </m:sSupPr>
                                  <m:e>
                                    <m:r>
                                      <a:rPr lang="ru-RU" sz="2400">
                                        <a:effectLst/>
                                        <a:latin typeface="Cambria Math" panose="02040503050406030204" pitchFamily="18" charset="0"/>
                                      </a:rPr>
                                      <m:t>𝑛</m:t>
                                    </m:r>
                                  </m:e>
                                  <m:sup>
                                    <m:r>
                                      <a:rPr lang="ru-RU" sz="2400">
                                        <a:effectLst/>
                                        <a:latin typeface="Cambria Math" panose="02040503050406030204" pitchFamily="18" charset="0"/>
                                      </a:rPr>
                                      <m:t>𝑘</m:t>
                                    </m:r>
                                  </m:sup>
                                </m:sSup>
                                <m:r>
                                  <a:rPr lang="ru-RU" sz="2400">
                                    <a:effectLst/>
                                    <a:latin typeface="Cambria Math" panose="02040503050406030204" pitchFamily="18" charset="0"/>
                                  </a:rPr>
                                  <m:t>.</m:t>
                                </m:r>
                              </m:oMath>
                            </m:oMathPara>
                          </a14:m>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11028092"/>
                      </a:ext>
                    </a:extLst>
                  </a:tr>
                  <a:tr h="1147339">
                    <a:tc>
                      <a:txBody>
                        <a:bodyPr/>
                        <a:lstStyle/>
                        <a:p>
                          <a:pPr algn="just">
                            <a:lnSpc>
                              <a:spcPct val="115000"/>
                            </a:lnSpc>
                            <a:spcAft>
                              <a:spcPts val="0"/>
                            </a:spcAft>
                          </a:pPr>
                          <a:r>
                            <a:rPr lang="kk-KZ" sz="2400">
                              <a:effectLst/>
                              <a:latin typeface="Times New Roman" panose="02020603050405020304" pitchFamily="18" charset="0"/>
                              <a:cs typeface="Times New Roman" panose="02020603050405020304" pitchFamily="18" charset="0"/>
                            </a:rPr>
                            <a:t>Алмастыру</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ru-RU" sz="2400" i="1">
                                        <a:effectLst/>
                                        <a:latin typeface="Cambria Math"/>
                                      </a:rPr>
                                    </m:ctrlPr>
                                  </m:sSubPr>
                                  <m:e>
                                    <m:r>
                                      <a:rPr lang="en-US" sz="2400">
                                        <a:effectLst/>
                                        <a:latin typeface="Cambria Math" panose="02040503050406030204" pitchFamily="18" charset="0"/>
                                      </a:rPr>
                                      <m:t>𝑃</m:t>
                                    </m:r>
                                  </m:e>
                                  <m:sub>
                                    <m:r>
                                      <a:rPr lang="en-US" sz="2400">
                                        <a:effectLst/>
                                        <a:latin typeface="Cambria Math" panose="02040503050406030204" pitchFamily="18" charset="0"/>
                                      </a:rPr>
                                      <m:t>𝑛</m:t>
                                    </m:r>
                                  </m:sub>
                                </m:sSub>
                                <m:r>
                                  <a:rPr lang="en-US" sz="2400">
                                    <a:effectLst/>
                                    <a:latin typeface="Cambria Math" panose="02040503050406030204" pitchFamily="18" charset="0"/>
                                  </a:rPr>
                                  <m:t>=</m:t>
                                </m:r>
                                <m:r>
                                  <a:rPr lang="en-US" sz="2400">
                                    <a:effectLst/>
                                    <a:latin typeface="Cambria Math" panose="02040503050406030204" pitchFamily="18" charset="0"/>
                                  </a:rPr>
                                  <m:t>𝑛</m:t>
                                </m:r>
                                <m:r>
                                  <a:rPr lang="en-US" sz="2400">
                                    <a:effectLst/>
                                    <a:latin typeface="Cambria Math" panose="02040503050406030204" pitchFamily="18" charset="0"/>
                                  </a:rPr>
                                  <m:t>!</m:t>
                                </m:r>
                              </m:oMath>
                            </m:oMathPara>
                          </a14:m>
                          <a:endParaRPr lang="ru-RU" sz="200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24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14:m>
                            <m:oMath xmlns:m="http://schemas.openxmlformats.org/officeDocument/2006/math">
                              <m:sSub>
                                <m:sSubPr>
                                  <m:ctrlPr>
                                    <a:rPr lang="ru-RU" sz="2400" i="1">
                                      <a:effectLst/>
                                      <a:latin typeface="Cambria Math"/>
                                    </a:rPr>
                                  </m:ctrlPr>
                                </m:sSubPr>
                                <m:e>
                                  <m:r>
                                    <a:rPr lang="en-US" sz="2400">
                                      <a:effectLst/>
                                      <a:latin typeface="Cambria Math" panose="02040503050406030204" pitchFamily="18" charset="0"/>
                                    </a:rPr>
                                    <m:t>𝑃</m:t>
                                  </m:r>
                                </m:e>
                                <m:sub>
                                  <m:r>
                                    <a:rPr lang="ru-RU" sz="2400">
                                      <a:effectLst/>
                                      <a:latin typeface="Cambria Math" panose="02040503050406030204" pitchFamily="18" charset="0"/>
                                    </a:rPr>
                                    <m:t>𝑘</m:t>
                                  </m:r>
                                </m:sub>
                              </m:sSub>
                              <m:d>
                                <m:dPr>
                                  <m:ctrlPr>
                                    <a:rPr lang="ru-RU" sz="2400" i="1">
                                      <a:effectLst/>
                                      <a:latin typeface="Cambria Math"/>
                                    </a:rPr>
                                  </m:ctrlPr>
                                </m:dPr>
                                <m:e>
                                  <m:sSub>
                                    <m:sSubPr>
                                      <m:ctrlPr>
                                        <a:rPr lang="ru-RU" sz="2400" i="1">
                                          <a:effectLst/>
                                          <a:latin typeface="Cambria Math"/>
                                        </a:rPr>
                                      </m:ctrlPr>
                                    </m:sSubPr>
                                    <m:e>
                                      <m:r>
                                        <a:rPr lang="ru-RU" sz="2400">
                                          <a:effectLst/>
                                          <a:latin typeface="Cambria Math" panose="02040503050406030204" pitchFamily="18" charset="0"/>
                                        </a:rPr>
                                        <m:t>𝑘</m:t>
                                      </m:r>
                                    </m:e>
                                    <m:sub>
                                      <m:r>
                                        <a:rPr lang="en-US" sz="2400">
                                          <a:effectLst/>
                                          <a:latin typeface="Cambria Math" panose="02040503050406030204" pitchFamily="18" charset="0"/>
                                        </a:rPr>
                                        <m:t>1</m:t>
                                      </m:r>
                                    </m:sub>
                                  </m:sSub>
                                  <m:r>
                                    <a:rPr lang="en-US" sz="2400">
                                      <a:effectLst/>
                                      <a:latin typeface="Cambria Math" panose="02040503050406030204" pitchFamily="18" charset="0"/>
                                    </a:rPr>
                                    <m:t>, </m:t>
                                  </m:r>
                                  <m:sSub>
                                    <m:sSubPr>
                                      <m:ctrlPr>
                                        <a:rPr lang="ru-RU" sz="2400" i="1">
                                          <a:effectLst/>
                                          <a:latin typeface="Cambria Math"/>
                                        </a:rPr>
                                      </m:ctrlPr>
                                    </m:sSubPr>
                                    <m:e>
                                      <m:r>
                                        <a:rPr lang="ru-RU" sz="2400">
                                          <a:effectLst/>
                                          <a:latin typeface="Cambria Math" panose="02040503050406030204" pitchFamily="18" charset="0"/>
                                        </a:rPr>
                                        <m:t>𝑘</m:t>
                                      </m:r>
                                    </m:e>
                                    <m:sub>
                                      <m:r>
                                        <a:rPr lang="en-US" sz="2400">
                                          <a:effectLst/>
                                          <a:latin typeface="Cambria Math" panose="02040503050406030204" pitchFamily="18" charset="0"/>
                                        </a:rPr>
                                        <m:t>2</m:t>
                                      </m:r>
                                    </m:sub>
                                  </m:sSub>
                                  <m:r>
                                    <a:rPr lang="en-US" sz="2400">
                                      <a:effectLst/>
                                      <a:latin typeface="Cambria Math" panose="02040503050406030204" pitchFamily="18" charset="0"/>
                                    </a:rPr>
                                    <m:t>, …, </m:t>
                                  </m:r>
                                  <m:sSub>
                                    <m:sSubPr>
                                      <m:ctrlPr>
                                        <a:rPr lang="ru-RU" sz="2400" i="1">
                                          <a:effectLst/>
                                          <a:latin typeface="Cambria Math"/>
                                        </a:rPr>
                                      </m:ctrlPr>
                                    </m:sSubPr>
                                    <m:e>
                                      <m:r>
                                        <a:rPr lang="ru-RU" sz="2400">
                                          <a:effectLst/>
                                          <a:latin typeface="Cambria Math" panose="02040503050406030204" pitchFamily="18" charset="0"/>
                                        </a:rPr>
                                        <m:t>𝑘</m:t>
                                      </m:r>
                                    </m:e>
                                    <m:sub>
                                      <m:r>
                                        <a:rPr lang="ru-RU" sz="2400">
                                          <a:effectLst/>
                                          <a:latin typeface="Cambria Math" panose="02040503050406030204" pitchFamily="18" charset="0"/>
                                        </a:rPr>
                                        <m:t>𝑟</m:t>
                                      </m:r>
                                    </m:sub>
                                  </m:sSub>
                                </m:e>
                              </m:d>
                              <m:r>
                                <a:rPr lang="en-US" sz="2400">
                                  <a:effectLst/>
                                  <a:latin typeface="Cambria Math" panose="02040503050406030204" pitchFamily="18" charset="0"/>
                                </a:rPr>
                                <m:t>=</m:t>
                              </m:r>
                              <m:f>
                                <m:fPr>
                                  <m:ctrlPr>
                                    <a:rPr lang="ru-RU" sz="2400" i="1">
                                      <a:effectLst/>
                                      <a:latin typeface="Cambria Math"/>
                                    </a:rPr>
                                  </m:ctrlPr>
                                </m:fPr>
                                <m:num>
                                  <m:r>
                                    <a:rPr lang="ru-RU" sz="2400">
                                      <a:effectLst/>
                                      <a:latin typeface="Cambria Math" panose="02040503050406030204" pitchFamily="18" charset="0"/>
                                    </a:rPr>
                                    <m:t>𝑘</m:t>
                                  </m:r>
                                  <m:r>
                                    <a:rPr lang="en-US" sz="2400">
                                      <a:effectLst/>
                                      <a:latin typeface="Cambria Math" panose="02040503050406030204" pitchFamily="18" charset="0"/>
                                    </a:rPr>
                                    <m:t>!</m:t>
                                  </m:r>
                                </m:num>
                                <m:den>
                                  <m:sSub>
                                    <m:sSubPr>
                                      <m:ctrlPr>
                                        <a:rPr lang="ru-RU" sz="2400" i="1">
                                          <a:effectLst/>
                                          <a:latin typeface="Cambria Math"/>
                                        </a:rPr>
                                      </m:ctrlPr>
                                    </m:sSubPr>
                                    <m:e>
                                      <m:r>
                                        <a:rPr lang="ru-RU" sz="2400">
                                          <a:effectLst/>
                                          <a:latin typeface="Cambria Math" panose="02040503050406030204" pitchFamily="18" charset="0"/>
                                        </a:rPr>
                                        <m:t>𝑘</m:t>
                                      </m:r>
                                    </m:e>
                                    <m:sub>
                                      <m:r>
                                        <a:rPr lang="en-US" sz="2400">
                                          <a:effectLst/>
                                          <a:latin typeface="Cambria Math" panose="02040503050406030204" pitchFamily="18" charset="0"/>
                                        </a:rPr>
                                        <m:t>1</m:t>
                                      </m:r>
                                    </m:sub>
                                  </m:sSub>
                                  <m:r>
                                    <a:rPr lang="en-US" sz="2400">
                                      <a:effectLst/>
                                      <a:latin typeface="Cambria Math" panose="02040503050406030204" pitchFamily="18" charset="0"/>
                                    </a:rPr>
                                    <m:t>!</m:t>
                                  </m:r>
                                  <m:sSub>
                                    <m:sSubPr>
                                      <m:ctrlPr>
                                        <a:rPr lang="ru-RU" sz="2400" i="1">
                                          <a:effectLst/>
                                          <a:latin typeface="Cambria Math"/>
                                        </a:rPr>
                                      </m:ctrlPr>
                                    </m:sSubPr>
                                    <m:e>
                                      <m:r>
                                        <a:rPr lang="ru-RU" sz="2400">
                                          <a:effectLst/>
                                          <a:latin typeface="Cambria Math" panose="02040503050406030204" pitchFamily="18" charset="0"/>
                                        </a:rPr>
                                        <m:t>𝑘</m:t>
                                      </m:r>
                                    </m:e>
                                    <m:sub>
                                      <m:r>
                                        <a:rPr lang="en-US" sz="2400">
                                          <a:effectLst/>
                                          <a:latin typeface="Cambria Math" panose="02040503050406030204" pitchFamily="18" charset="0"/>
                                        </a:rPr>
                                        <m:t>2</m:t>
                                      </m:r>
                                    </m:sub>
                                  </m:sSub>
                                  <m:r>
                                    <a:rPr lang="en-US" sz="2400">
                                      <a:effectLst/>
                                      <a:latin typeface="Cambria Math" panose="02040503050406030204" pitchFamily="18" charset="0"/>
                                    </a:rPr>
                                    <m:t>!…</m:t>
                                  </m:r>
                                  <m:sSub>
                                    <m:sSubPr>
                                      <m:ctrlPr>
                                        <a:rPr lang="ru-RU" sz="2400" i="1">
                                          <a:effectLst/>
                                          <a:latin typeface="Cambria Math"/>
                                        </a:rPr>
                                      </m:ctrlPr>
                                    </m:sSubPr>
                                    <m:e>
                                      <m:r>
                                        <a:rPr lang="ru-RU" sz="2400">
                                          <a:effectLst/>
                                          <a:latin typeface="Cambria Math" panose="02040503050406030204" pitchFamily="18" charset="0"/>
                                        </a:rPr>
                                        <m:t>𝑘</m:t>
                                      </m:r>
                                    </m:e>
                                    <m:sub>
                                      <m:r>
                                        <a:rPr lang="ru-RU" sz="2400">
                                          <a:effectLst/>
                                          <a:latin typeface="Cambria Math" panose="02040503050406030204" pitchFamily="18" charset="0"/>
                                        </a:rPr>
                                        <m:t>𝑟</m:t>
                                      </m:r>
                                    </m:sub>
                                  </m:sSub>
                                  <m:r>
                                    <a:rPr lang="en-US" sz="2400">
                                      <a:effectLst/>
                                      <a:latin typeface="Cambria Math" panose="02040503050406030204" pitchFamily="18" charset="0"/>
                                    </a:rPr>
                                    <m:t>!</m:t>
                                  </m:r>
                                </m:den>
                              </m:f>
                            </m:oMath>
                          </a14:m>
                          <a:r>
                            <a:rPr lang="en-US" sz="2400">
                              <a:effectLst/>
                              <a:latin typeface="Times New Roman" panose="02020603050405020304" pitchFamily="18" charset="0"/>
                              <a:cs typeface="Times New Roman" panose="02020603050405020304" pitchFamily="18" charset="0"/>
                            </a:rPr>
                            <a:t>,</a:t>
                          </a:r>
                          <a:endParaRPr lang="ru-RU" sz="2000">
                            <a:effectLst/>
                            <a:latin typeface="Times New Roman" panose="02020603050405020304" pitchFamily="18" charset="0"/>
                            <a:cs typeface="Times New Roman" panose="02020603050405020304" pitchFamily="18" charset="0"/>
                          </a:endParaRPr>
                        </a:p>
                        <a:p>
                          <a:pPr algn="ct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ru-RU" sz="2400" i="1">
                                        <a:effectLst/>
                                        <a:latin typeface="Cambria Math"/>
                                      </a:rPr>
                                    </m:ctrlPr>
                                  </m:sSubPr>
                                  <m:e>
                                    <m:r>
                                      <a:rPr lang="en-US" sz="2400">
                                        <a:effectLst/>
                                        <a:latin typeface="Cambria Math" panose="02040503050406030204" pitchFamily="18" charset="0"/>
                                      </a:rPr>
                                      <m:t>𝑘</m:t>
                                    </m:r>
                                  </m:e>
                                  <m:sub>
                                    <m:r>
                                      <a:rPr lang="en-US" sz="2400">
                                        <a:effectLst/>
                                        <a:latin typeface="Cambria Math" panose="02040503050406030204" pitchFamily="18" charset="0"/>
                                      </a:rPr>
                                      <m:t>1</m:t>
                                    </m:r>
                                  </m:sub>
                                </m:sSub>
                                <m:r>
                                  <a:rPr lang="en-US" sz="2400">
                                    <a:effectLst/>
                                    <a:latin typeface="Cambria Math" panose="02040503050406030204" pitchFamily="18" charset="0"/>
                                  </a:rPr>
                                  <m:t>+</m:t>
                                </m:r>
                                <m:sSub>
                                  <m:sSubPr>
                                    <m:ctrlPr>
                                      <a:rPr lang="ru-RU" sz="2400" i="1">
                                        <a:effectLst/>
                                        <a:latin typeface="Cambria Math"/>
                                      </a:rPr>
                                    </m:ctrlPr>
                                  </m:sSubPr>
                                  <m:e>
                                    <m:r>
                                      <a:rPr lang="en-US" sz="2400">
                                        <a:effectLst/>
                                        <a:latin typeface="Cambria Math" panose="02040503050406030204" pitchFamily="18" charset="0"/>
                                      </a:rPr>
                                      <m:t>𝑘</m:t>
                                    </m:r>
                                  </m:e>
                                  <m:sub>
                                    <m:r>
                                      <a:rPr lang="en-US" sz="2400">
                                        <a:effectLst/>
                                        <a:latin typeface="Cambria Math" panose="02040503050406030204" pitchFamily="18" charset="0"/>
                                      </a:rPr>
                                      <m:t>2</m:t>
                                    </m:r>
                                  </m:sub>
                                </m:sSub>
                                <m:r>
                                  <a:rPr lang="en-US" sz="2400">
                                    <a:effectLst/>
                                    <a:latin typeface="Cambria Math" panose="02040503050406030204" pitchFamily="18" charset="0"/>
                                  </a:rPr>
                                  <m:t>+…+</m:t>
                                </m:r>
                                <m:sSub>
                                  <m:sSubPr>
                                    <m:ctrlPr>
                                      <a:rPr lang="ru-RU" sz="2400" i="1">
                                        <a:effectLst/>
                                        <a:latin typeface="Cambria Math"/>
                                      </a:rPr>
                                    </m:ctrlPr>
                                  </m:sSubPr>
                                  <m:e>
                                    <m:r>
                                      <a:rPr lang="en-US" sz="2400">
                                        <a:effectLst/>
                                        <a:latin typeface="Cambria Math" panose="02040503050406030204" pitchFamily="18" charset="0"/>
                                      </a:rPr>
                                      <m:t>𝑘</m:t>
                                    </m:r>
                                  </m:e>
                                  <m:sub>
                                    <m:r>
                                      <a:rPr lang="en-US" sz="2400">
                                        <a:effectLst/>
                                        <a:latin typeface="Cambria Math" panose="02040503050406030204" pitchFamily="18" charset="0"/>
                                      </a:rPr>
                                      <m:t>𝑟</m:t>
                                    </m:r>
                                  </m:sub>
                                </m:sSub>
                                <m:r>
                                  <a:rPr lang="en-US" sz="2400">
                                    <a:effectLst/>
                                    <a:latin typeface="Cambria Math" panose="02040503050406030204" pitchFamily="18" charset="0"/>
                                  </a:rPr>
                                  <m:t>=</m:t>
                                </m:r>
                                <m:r>
                                  <a:rPr lang="en-US" sz="2400">
                                    <a:effectLst/>
                                    <a:latin typeface="Cambria Math" panose="02040503050406030204" pitchFamily="18" charset="0"/>
                                  </a:rPr>
                                  <m:t>𝑘</m:t>
                                </m:r>
                                <m:r>
                                  <a:rPr lang="en-US" sz="2400">
                                    <a:effectLst/>
                                    <a:latin typeface="Cambria Math" panose="02040503050406030204" pitchFamily="18" charset="0"/>
                                  </a:rPr>
                                  <m:t>.</m:t>
                                </m:r>
                              </m:oMath>
                            </m:oMathPara>
                          </a14:m>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011722437"/>
                      </a:ext>
                    </a:extLst>
                  </a:tr>
                  <a:tr h="896024">
                    <a:tc>
                      <a:txBody>
                        <a:bodyPr/>
                        <a:lstStyle/>
                        <a:p>
                          <a:pPr algn="just">
                            <a:lnSpc>
                              <a:spcPct val="115000"/>
                            </a:lnSpc>
                            <a:spcAft>
                              <a:spcPts val="0"/>
                            </a:spcAft>
                          </a:pPr>
                          <a:r>
                            <a:rPr lang="kk-KZ" sz="2400">
                              <a:effectLst/>
                              <a:latin typeface="Times New Roman" panose="02020603050405020304" pitchFamily="18" charset="0"/>
                              <a:cs typeface="Times New Roman" panose="02020603050405020304" pitchFamily="18" charset="0"/>
                            </a:rPr>
                            <a:t>Теру</a:t>
                          </a:r>
                          <a:endParaRPr lang="ru-RU" sz="200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24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14:m>
                            <m:oMathPara xmlns:m="http://schemas.openxmlformats.org/officeDocument/2006/math">
                              <m:oMathParaPr>
                                <m:jc m:val="centerGroup"/>
                              </m:oMathParaPr>
                              <m:oMath xmlns:m="http://schemas.openxmlformats.org/officeDocument/2006/math">
                                <m:sSubSup>
                                  <m:sSubSupPr>
                                    <m:ctrlPr>
                                      <a:rPr lang="ru-RU" sz="2400" i="1">
                                        <a:effectLst/>
                                        <a:latin typeface="Cambria Math"/>
                                      </a:rPr>
                                    </m:ctrlPr>
                                  </m:sSubSupPr>
                                  <m:e>
                                    <m:r>
                                      <a:rPr lang="en-US" sz="2400">
                                        <a:effectLst/>
                                        <a:latin typeface="Cambria Math" panose="02040503050406030204" pitchFamily="18" charset="0"/>
                                      </a:rPr>
                                      <m:t>𝐶</m:t>
                                    </m:r>
                                  </m:e>
                                  <m:sub>
                                    <m:r>
                                      <a:rPr lang="en-US" sz="2400">
                                        <a:effectLst/>
                                        <a:latin typeface="Cambria Math" panose="02040503050406030204" pitchFamily="18" charset="0"/>
                                      </a:rPr>
                                      <m:t>𝑛</m:t>
                                    </m:r>
                                  </m:sub>
                                  <m:sup>
                                    <m:r>
                                      <a:rPr lang="en-US" sz="2400">
                                        <a:effectLst/>
                                        <a:latin typeface="Cambria Math" panose="02040503050406030204" pitchFamily="18" charset="0"/>
                                      </a:rPr>
                                      <m:t>𝑘</m:t>
                                    </m:r>
                                  </m:sup>
                                </m:sSubSup>
                                <m:r>
                                  <a:rPr lang="en-US" sz="2400">
                                    <a:effectLst/>
                                    <a:latin typeface="Cambria Math" panose="02040503050406030204" pitchFamily="18" charset="0"/>
                                  </a:rPr>
                                  <m:t>=</m:t>
                                </m:r>
                                <m:f>
                                  <m:fPr>
                                    <m:ctrlPr>
                                      <a:rPr lang="ru-RU" sz="2400" i="1">
                                        <a:effectLst/>
                                        <a:latin typeface="Cambria Math"/>
                                      </a:rPr>
                                    </m:ctrlPr>
                                  </m:fPr>
                                  <m:num>
                                    <m:r>
                                      <a:rPr lang="en-US" sz="2400">
                                        <a:effectLst/>
                                        <a:latin typeface="Cambria Math" panose="02040503050406030204" pitchFamily="18" charset="0"/>
                                      </a:rPr>
                                      <m:t>𝑛</m:t>
                                    </m:r>
                                    <m:r>
                                      <a:rPr lang="en-US" sz="2400">
                                        <a:effectLst/>
                                        <a:latin typeface="Cambria Math" panose="02040503050406030204" pitchFamily="18" charset="0"/>
                                      </a:rPr>
                                      <m:t>!</m:t>
                                    </m:r>
                                  </m:num>
                                  <m:den>
                                    <m:r>
                                      <a:rPr lang="en-US" sz="2400">
                                        <a:effectLst/>
                                        <a:latin typeface="Cambria Math" panose="02040503050406030204" pitchFamily="18" charset="0"/>
                                      </a:rPr>
                                      <m:t>𝑘</m:t>
                                    </m:r>
                                    <m:r>
                                      <a:rPr lang="en-US" sz="2400">
                                        <a:effectLst/>
                                        <a:latin typeface="Cambria Math" panose="02040503050406030204" pitchFamily="18" charset="0"/>
                                      </a:rPr>
                                      <m:t>!</m:t>
                                    </m:r>
                                    <m:d>
                                      <m:dPr>
                                        <m:ctrlPr>
                                          <a:rPr lang="ru-RU" sz="2400" i="1">
                                            <a:effectLst/>
                                            <a:latin typeface="Cambria Math"/>
                                          </a:rPr>
                                        </m:ctrlPr>
                                      </m:dPr>
                                      <m:e>
                                        <m:r>
                                          <a:rPr lang="en-US" sz="2400">
                                            <a:effectLst/>
                                            <a:latin typeface="Cambria Math" panose="02040503050406030204" pitchFamily="18" charset="0"/>
                                          </a:rPr>
                                          <m:t>𝑛</m:t>
                                        </m:r>
                                        <m:r>
                                          <a:rPr lang="en-US" sz="2400">
                                            <a:effectLst/>
                                            <a:latin typeface="Cambria Math" panose="02040503050406030204" pitchFamily="18" charset="0"/>
                                          </a:rPr>
                                          <m:t>−</m:t>
                                        </m:r>
                                        <m:r>
                                          <a:rPr lang="en-US" sz="2400">
                                            <a:effectLst/>
                                            <a:latin typeface="Cambria Math" panose="02040503050406030204" pitchFamily="18" charset="0"/>
                                          </a:rPr>
                                          <m:t>𝑘</m:t>
                                        </m:r>
                                      </m:e>
                                    </m:d>
                                    <m:r>
                                      <a:rPr lang="en-US" sz="2400">
                                        <a:effectLst/>
                                        <a:latin typeface="Cambria Math" panose="02040503050406030204" pitchFamily="18" charset="0"/>
                                      </a:rPr>
                                      <m:t>!</m:t>
                                    </m:r>
                                  </m:den>
                                </m:f>
                              </m:oMath>
                            </m:oMathPara>
                          </a14:m>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14:m>
                            <m:oMathPara xmlns:m="http://schemas.openxmlformats.org/officeDocument/2006/math">
                              <m:oMathParaPr>
                                <m:jc m:val="centerGroup"/>
                              </m:oMathParaPr>
                              <m:oMath xmlns:m="http://schemas.openxmlformats.org/officeDocument/2006/math">
                                <m:acc>
                                  <m:accPr>
                                    <m:chr m:val="̅"/>
                                    <m:ctrlPr>
                                      <a:rPr lang="ru-RU" sz="2400" i="1">
                                        <a:effectLst/>
                                        <a:latin typeface="Cambria Math"/>
                                      </a:rPr>
                                    </m:ctrlPr>
                                  </m:accPr>
                                  <m:e>
                                    <m:sSubSup>
                                      <m:sSubSupPr>
                                        <m:ctrlPr>
                                          <a:rPr lang="ru-RU" sz="2400" i="1">
                                            <a:effectLst/>
                                            <a:latin typeface="Cambria Math"/>
                                          </a:rPr>
                                        </m:ctrlPr>
                                      </m:sSubSupPr>
                                      <m:e>
                                        <m:r>
                                          <a:rPr lang="en-US" sz="2400">
                                            <a:effectLst/>
                                            <a:latin typeface="Cambria Math" panose="02040503050406030204" pitchFamily="18" charset="0"/>
                                          </a:rPr>
                                          <m:t>𝐶</m:t>
                                        </m:r>
                                      </m:e>
                                      <m:sub>
                                        <m:r>
                                          <a:rPr lang="en-US" sz="2400">
                                            <a:effectLst/>
                                            <a:latin typeface="Cambria Math" panose="02040503050406030204" pitchFamily="18" charset="0"/>
                                          </a:rPr>
                                          <m:t>𝑛</m:t>
                                        </m:r>
                                      </m:sub>
                                      <m:sup>
                                        <m:r>
                                          <a:rPr lang="en-US" sz="2400">
                                            <a:effectLst/>
                                            <a:latin typeface="Cambria Math" panose="02040503050406030204" pitchFamily="18" charset="0"/>
                                          </a:rPr>
                                          <m:t>𝑘</m:t>
                                        </m:r>
                                      </m:sup>
                                    </m:sSubSup>
                                  </m:e>
                                </m:acc>
                                <m:r>
                                  <a:rPr lang="ru-RU" sz="2400">
                                    <a:effectLst/>
                                    <a:latin typeface="Cambria Math" panose="02040503050406030204" pitchFamily="18" charset="0"/>
                                  </a:rPr>
                                  <m:t>=</m:t>
                                </m:r>
                                <m:sSubSup>
                                  <m:sSubSupPr>
                                    <m:ctrlPr>
                                      <a:rPr lang="ru-RU" sz="2400" i="1">
                                        <a:effectLst/>
                                        <a:latin typeface="Cambria Math"/>
                                      </a:rPr>
                                    </m:ctrlPr>
                                  </m:sSubSupPr>
                                  <m:e>
                                    <m:r>
                                      <a:rPr lang="en-US" sz="2400">
                                        <a:effectLst/>
                                        <a:latin typeface="Cambria Math" panose="02040503050406030204" pitchFamily="18" charset="0"/>
                                      </a:rPr>
                                      <m:t>𝐶</m:t>
                                    </m:r>
                                  </m:e>
                                  <m:sub>
                                    <m:r>
                                      <a:rPr lang="en-US" sz="2400">
                                        <a:effectLst/>
                                        <a:latin typeface="Cambria Math" panose="02040503050406030204" pitchFamily="18" charset="0"/>
                                      </a:rPr>
                                      <m:t>𝑛</m:t>
                                    </m:r>
                                    <m:r>
                                      <a:rPr lang="ru-RU" sz="2400">
                                        <a:effectLst/>
                                        <a:latin typeface="Cambria Math" panose="02040503050406030204" pitchFamily="18" charset="0"/>
                                      </a:rPr>
                                      <m:t>+</m:t>
                                    </m:r>
                                    <m:r>
                                      <a:rPr lang="en-US" sz="2400">
                                        <a:effectLst/>
                                        <a:latin typeface="Cambria Math" panose="02040503050406030204" pitchFamily="18" charset="0"/>
                                      </a:rPr>
                                      <m:t>𝑘</m:t>
                                    </m:r>
                                    <m:r>
                                      <a:rPr lang="ru-RU" sz="2400">
                                        <a:effectLst/>
                                        <a:latin typeface="Cambria Math" panose="02040503050406030204" pitchFamily="18" charset="0"/>
                                      </a:rPr>
                                      <m:t>−1</m:t>
                                    </m:r>
                                  </m:sub>
                                  <m:sup>
                                    <m:r>
                                      <a:rPr lang="en-US" sz="2400">
                                        <a:effectLst/>
                                        <a:latin typeface="Cambria Math" panose="02040503050406030204" pitchFamily="18" charset="0"/>
                                      </a:rPr>
                                      <m:t>𝑘</m:t>
                                    </m:r>
                                  </m:sup>
                                </m:sSubSup>
                                <m:r>
                                  <a:rPr lang="ru-RU" sz="2400">
                                    <a:effectLst/>
                                    <a:latin typeface="Cambria Math" panose="02040503050406030204" pitchFamily="18" charset="0"/>
                                  </a:rPr>
                                  <m:t>.</m:t>
                                </m:r>
                              </m:oMath>
                            </m:oMathPara>
                          </a14:m>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595973348"/>
                      </a:ext>
                    </a:extLst>
                  </a:tr>
                </a:tbl>
              </a:graphicData>
            </a:graphic>
          </p:graphicFrame>
        </mc:Choice>
        <mc:Fallback>
          <p:graphicFrame>
            <p:nvGraphicFramePr>
              <p:cNvPr id="2" name="Таблица 1"/>
              <p:cNvGraphicFramePr>
                <a:graphicFrameLocks noGrp="1"/>
              </p:cNvGraphicFramePr>
              <p:nvPr>
                <p:extLst>
                  <p:ext uri="{D42A27DB-BD31-4B8C-83A1-F6EECF244321}">
                    <p14:modId xmlns:a14="http://schemas.microsoft.com/office/drawing/2010/main" xmlns="" xmlns:p14="http://schemas.microsoft.com/office/powerpoint/2010/main" val="3800237139"/>
                  </p:ext>
                </p:extLst>
              </p:nvPr>
            </p:nvGraphicFramePr>
            <p:xfrm>
              <a:off x="539552" y="1556792"/>
              <a:ext cx="8208912" cy="3384376"/>
            </p:xfrm>
            <a:graphic>
              <a:graphicData uri="http://schemas.openxmlformats.org/drawingml/2006/table">
                <a:tbl>
                  <a:tblPr firstRow="1" firstCol="1" bandRow="1">
                    <a:tableStyleId>{5940675A-B579-460E-94D1-54222C63F5DA}</a:tableStyleId>
                  </a:tblPr>
                  <a:tblGrid>
                    <a:gridCol w="1551554">
                      <a:extLst>
                        <a:ext uri="{9D8B030D-6E8A-4147-A177-3AD203B41FA5}">
                          <a16:colId xmlns:a14="http://schemas.microsoft.com/office/drawing/2010/main" xmlns="" xmlns:a16="http://schemas.microsoft.com/office/drawing/2014/main" val="3724410330"/>
                        </a:ext>
                      </a:extLst>
                    </a:gridCol>
                    <a:gridCol w="2675122">
                      <a:extLst>
                        <a:ext uri="{9D8B030D-6E8A-4147-A177-3AD203B41FA5}">
                          <a16:colId xmlns:a14="http://schemas.microsoft.com/office/drawing/2010/main" xmlns="" xmlns:a16="http://schemas.microsoft.com/office/drawing/2014/main" val="2592539898"/>
                        </a:ext>
                      </a:extLst>
                    </a:gridCol>
                    <a:gridCol w="3982236">
                      <a:extLst>
                        <a:ext uri="{9D8B030D-6E8A-4147-A177-3AD203B41FA5}">
                          <a16:colId xmlns:a14="http://schemas.microsoft.com/office/drawing/2010/main" xmlns="" xmlns:a16="http://schemas.microsoft.com/office/drawing/2014/main" val="2543131869"/>
                        </a:ext>
                      </a:extLst>
                    </a:gridCol>
                  </a:tblGrid>
                  <a:tr h="444989">
                    <a:tc>
                      <a:txBody>
                        <a:bodyPr/>
                        <a:lstStyle/>
                        <a:p>
                          <a:pPr algn="ctr">
                            <a:lnSpc>
                              <a:spcPct val="115000"/>
                            </a:lnSpc>
                            <a:spcAft>
                              <a:spcPts val="0"/>
                            </a:spcAft>
                          </a:pPr>
                          <a:r>
                            <a:rPr lang="kk-KZ" sz="2400">
                              <a:effectLst/>
                              <a:latin typeface="Times New Roman" panose="02020603050405020304" pitchFamily="18" charset="0"/>
                              <a:cs typeface="Times New Roman" panose="02020603050405020304" pitchFamily="18" charset="0"/>
                            </a:rPr>
                            <a:t>Атауы</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2400">
                              <a:effectLst/>
                              <a:latin typeface="Times New Roman" panose="02020603050405020304" pitchFamily="18" charset="0"/>
                              <a:cs typeface="Times New Roman" panose="02020603050405020304" pitchFamily="18" charset="0"/>
                            </a:rPr>
                            <a:t>Қайталанбайтын</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2400">
                              <a:effectLst/>
                              <a:latin typeface="Times New Roman" panose="02020603050405020304" pitchFamily="18" charset="0"/>
                              <a:cs typeface="Times New Roman" panose="02020603050405020304" pitchFamily="18" charset="0"/>
                            </a:rPr>
                            <a:t>Қайталанбалы</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4="http://schemas.microsoft.com/office/drawing/2010/main" xmlns="" xmlns:a16="http://schemas.microsoft.com/office/drawing/2014/main" val="2255564456"/>
                      </a:ext>
                    </a:extLst>
                  </a:tr>
                  <a:tr h="896024">
                    <a:tc>
                      <a:txBody>
                        <a:bodyPr/>
                        <a:lstStyle/>
                        <a:p>
                          <a:pPr algn="just">
                            <a:lnSpc>
                              <a:spcPct val="115000"/>
                            </a:lnSpc>
                            <a:spcAft>
                              <a:spcPts val="0"/>
                            </a:spcAft>
                          </a:pPr>
                          <a:r>
                            <a:rPr lang="kk-KZ" sz="2400">
                              <a:effectLst/>
                              <a:latin typeface="Times New Roman" panose="02020603050405020304" pitchFamily="18" charset="0"/>
                              <a:cs typeface="Times New Roman" panose="02020603050405020304" pitchFamily="18" charset="0"/>
                            </a:rPr>
                            <a:t>Орналастыру</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ru-RU"/>
                        </a:p>
                      </a:txBody>
                      <a:tcPr marL="68580" marR="68580" marT="0" marB="0">
                        <a:blipFill>
                          <a:blip r:embed="rId2"/>
                          <a:stretch>
                            <a:fillRect l="-58314" t="-57143" r="-149431" b="-229932"/>
                          </a:stretch>
                        </a:blipFill>
                      </a:tcPr>
                    </a:tc>
                    <a:tc>
                      <a:txBody>
                        <a:bodyPr/>
                        <a:lstStyle/>
                        <a:p>
                          <a:endParaRPr lang="ru-RU"/>
                        </a:p>
                      </a:txBody>
                      <a:tcPr marL="68580" marR="68580" marT="0" marB="0">
                        <a:blipFill>
                          <a:blip r:embed="rId2"/>
                          <a:stretch>
                            <a:fillRect l="-106269" t="-57143" r="-306" b="-229932"/>
                          </a:stretch>
                        </a:blipFill>
                      </a:tcPr>
                    </a:tc>
                    <a:extLst>
                      <a:ext uri="{0D108BD9-81ED-4DB2-BD59-A6C34878D82A}">
                        <a16:rowId xmlns:a14="http://schemas.microsoft.com/office/drawing/2010/main" xmlns="" xmlns:a16="http://schemas.microsoft.com/office/drawing/2014/main" val="3111028092"/>
                      </a:ext>
                    </a:extLst>
                  </a:tr>
                  <a:tr h="1147339">
                    <a:tc>
                      <a:txBody>
                        <a:bodyPr/>
                        <a:lstStyle/>
                        <a:p>
                          <a:pPr algn="just">
                            <a:lnSpc>
                              <a:spcPct val="115000"/>
                            </a:lnSpc>
                            <a:spcAft>
                              <a:spcPts val="0"/>
                            </a:spcAft>
                          </a:pPr>
                          <a:r>
                            <a:rPr lang="kk-KZ" sz="2400">
                              <a:effectLst/>
                              <a:latin typeface="Times New Roman" panose="02020603050405020304" pitchFamily="18" charset="0"/>
                              <a:cs typeface="Times New Roman" panose="02020603050405020304" pitchFamily="18" charset="0"/>
                            </a:rPr>
                            <a:t>Алмастыру</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ru-RU"/>
                        </a:p>
                      </a:txBody>
                      <a:tcPr marL="68580" marR="68580" marT="0" marB="0">
                        <a:blipFill>
                          <a:blip r:embed="rId2"/>
                          <a:stretch>
                            <a:fillRect l="-58314" t="-122222" r="-149431" b="-78836"/>
                          </a:stretch>
                        </a:blipFill>
                      </a:tcPr>
                    </a:tc>
                    <a:tc>
                      <a:txBody>
                        <a:bodyPr/>
                        <a:lstStyle/>
                        <a:p>
                          <a:endParaRPr lang="ru-RU"/>
                        </a:p>
                      </a:txBody>
                      <a:tcPr marL="68580" marR="68580" marT="0" marB="0">
                        <a:blipFill>
                          <a:blip r:embed="rId2"/>
                          <a:stretch>
                            <a:fillRect l="-106269" t="-122222" r="-306" b="-78836"/>
                          </a:stretch>
                        </a:blipFill>
                      </a:tcPr>
                    </a:tc>
                    <a:extLst>
                      <a:ext uri="{0D108BD9-81ED-4DB2-BD59-A6C34878D82A}">
                        <a16:rowId xmlns:a14="http://schemas.microsoft.com/office/drawing/2010/main" xmlns="" xmlns:a16="http://schemas.microsoft.com/office/drawing/2014/main" val="2011722437"/>
                      </a:ext>
                    </a:extLst>
                  </a:tr>
                  <a:tr h="896024">
                    <a:tc>
                      <a:txBody>
                        <a:bodyPr/>
                        <a:lstStyle/>
                        <a:p>
                          <a:pPr algn="just">
                            <a:lnSpc>
                              <a:spcPct val="115000"/>
                            </a:lnSpc>
                            <a:spcAft>
                              <a:spcPts val="0"/>
                            </a:spcAft>
                          </a:pPr>
                          <a:r>
                            <a:rPr lang="kk-KZ" sz="2400">
                              <a:effectLst/>
                              <a:latin typeface="Times New Roman" panose="02020603050405020304" pitchFamily="18" charset="0"/>
                              <a:cs typeface="Times New Roman" panose="02020603050405020304" pitchFamily="18" charset="0"/>
                            </a:rPr>
                            <a:t>Теру</a:t>
                          </a:r>
                          <a:endParaRPr lang="ru-RU" sz="2000">
                            <a:effectLst/>
                            <a:latin typeface="Times New Roman" panose="02020603050405020304" pitchFamily="18" charset="0"/>
                            <a:cs typeface="Times New Roman" panose="02020603050405020304" pitchFamily="18" charset="0"/>
                          </a:endParaRPr>
                        </a:p>
                        <a:p>
                          <a:pPr algn="just">
                            <a:lnSpc>
                              <a:spcPct val="115000"/>
                            </a:lnSpc>
                            <a:spcAft>
                              <a:spcPts val="0"/>
                            </a:spcAft>
                          </a:pPr>
                          <a:r>
                            <a:rPr lang="en-US" sz="2400">
                              <a:effectLst/>
                              <a:latin typeface="Times New Roman" panose="02020603050405020304" pitchFamily="18" charset="0"/>
                              <a:cs typeface="Times New Roman" panose="02020603050405020304" pitchFamily="18" charset="0"/>
                            </a:rPr>
                            <a:t> </a:t>
                          </a:r>
                          <a:endParaRPr lang="ru-RU"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ru-RU"/>
                        </a:p>
                      </a:txBody>
                      <a:tcPr marL="68580" marR="68580" marT="0" marB="0">
                        <a:blipFill>
                          <a:blip r:embed="rId2"/>
                          <a:stretch>
                            <a:fillRect l="-58314" t="-285714" r="-149431" b="-1361"/>
                          </a:stretch>
                        </a:blipFill>
                      </a:tcPr>
                    </a:tc>
                    <a:tc>
                      <a:txBody>
                        <a:bodyPr/>
                        <a:lstStyle/>
                        <a:p>
                          <a:endParaRPr lang="ru-RU"/>
                        </a:p>
                      </a:txBody>
                      <a:tcPr marL="68580" marR="68580" marT="0" marB="0">
                        <a:blipFill>
                          <a:blip r:embed="rId2"/>
                          <a:stretch>
                            <a:fillRect l="-106269" t="-285714" r="-306" b="-1361"/>
                          </a:stretch>
                        </a:blipFill>
                      </a:tcPr>
                    </a:tc>
                    <a:extLst>
                      <a:ext uri="{0D108BD9-81ED-4DB2-BD59-A6C34878D82A}">
                        <a16:rowId xmlns:a14="http://schemas.microsoft.com/office/drawing/2010/main" xmlns="" xmlns:a16="http://schemas.microsoft.com/office/drawing/2014/main" val="595973348"/>
                      </a:ext>
                    </a:extLst>
                  </a:tr>
                </a:tbl>
              </a:graphicData>
            </a:graphic>
          </p:graphicFrame>
        </mc:Fallback>
      </mc:AlternateContent>
    </p:spTree>
    <p:extLst>
      <p:ext uri="{BB962C8B-B14F-4D97-AF65-F5344CB8AC3E}">
        <p14:creationId xmlns:p14="http://schemas.microsoft.com/office/powerpoint/2010/main" xmlns="" val="31297123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65214"/>
            <a:ext cx="8712968" cy="1705980"/>
          </a:xfrm>
          <a:prstGeom prst="rect">
            <a:avLst/>
          </a:prstGeom>
        </p:spPr>
        <p:txBody>
          <a:bodyPr wrap="square">
            <a:spAutoFit/>
          </a:bodyPr>
          <a:lstStyle/>
          <a:p>
            <a:pPr>
              <a:lnSpc>
                <a:spcPct val="107000"/>
              </a:lnSpc>
              <a:spcAft>
                <a:spcPts val="0"/>
              </a:spcAft>
            </a:pPr>
            <a:r>
              <a:rPr lang="kk-KZ"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Мысал 1.</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Топта 10 ұл және 8 қыз бар. Осы топтан 5 оқушы таңдап алынды.</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Таңдалған оқушылардың барлығы қыз болуы</a:t>
            </a:r>
            <a:b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 Үш қыз және екі ұл таңдалуы</a:t>
            </a:r>
            <a:b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xmlns="" Requires="a14">
          <p:sp>
            <p:nvSpPr>
              <p:cNvPr id="3" name="Прямоугольник 2"/>
              <p:cNvSpPr/>
              <p:nvPr/>
            </p:nvSpPr>
            <p:spPr>
              <a:xfrm>
                <a:off x="179512" y="1772816"/>
                <a:ext cx="8712968" cy="4913076"/>
              </a:xfrm>
              <a:prstGeom prst="rect">
                <a:avLst/>
              </a:prstGeom>
            </p:spPr>
            <p:txBody>
              <a:bodyPr wrap="square">
                <a:spAutoFit/>
              </a:bodyPr>
              <a:lstStyle/>
              <a:p>
                <a:pPr>
                  <a:lnSpc>
                    <a:spcPct val="107000"/>
                  </a:lnSpc>
                  <a:spcAft>
                    <a:spcPts val="0"/>
                  </a:spcAft>
                </a:pPr>
                <a:r>
                  <a:rPr lang="kk-KZ"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Шешімі:</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18 оқушыдан 5 оқушы таңдап алу варианттарының жалпы саны: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14:m>
                  <m:oMathPara xmlns:m="http://schemas.openxmlformats.org/officeDocument/2006/math">
                    <m:oMathParaPr>
                      <m:jc m:val="centerGroup"/>
                    </m:oMathParaPr>
                    <m:oMath xmlns:m="http://schemas.openxmlformats.org/officeDocument/2006/math">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𝑛</m:t>
                      </m:r>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sSubSup>
                        <m:sSubSupPr>
                          <m:ctrlPr>
                            <a:rPr lang="ru-RU" sz="2000" i="1">
                              <a:solidFill>
                                <a:srgbClr val="000000"/>
                              </a:solidFill>
                              <a:latin typeface="Cambria Math"/>
                              <a:ea typeface="Times New Roman" panose="02020603050405020304" pitchFamily="18" charset="0"/>
                              <a:cs typeface="Times New Roman" panose="02020603050405020304" pitchFamily="18" charset="0"/>
                            </a:rPr>
                          </m:ctrlPr>
                        </m:sSubSupPr>
                        <m:e>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𝐶</m:t>
                          </m:r>
                        </m:e>
                        <m:sub>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18</m:t>
                          </m:r>
                        </m:sub>
                        <m:sup>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5</m:t>
                          </m:r>
                        </m:sup>
                      </m:sSubSup>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18!</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13!∙5!</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13!∙14∙15∙16∙17∙18</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13!∙1∙2∙3∙4∙5</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=14∙2∙17∙18=8568</m:t>
                      </m:r>
                    </m:oMath>
                  </m:oMathPara>
                </a14:m>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a:t>
                </a:r>
                <a14:m>
                  <m:oMath xmlns:m="http://schemas.openxmlformats.org/officeDocument/2006/math">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𝐴</m:t>
                    </m:r>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="барлық таңдалған бес оқушы−қыздар"</m:t>
                    </m:r>
                  </m:oMath>
                </a14:m>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оқиғасы болсын</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 қыздан 5 қызды таңдап алу варианттарының саны </a:t>
                </a:r>
                <a14:m>
                  <m:oMath xmlns:m="http://schemas.openxmlformats.org/officeDocument/2006/math">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𝑚</m:t>
                    </m:r>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sSubSup>
                      <m:sSubSupPr>
                        <m:ctrlPr>
                          <a:rPr lang="ru-RU" sz="2000" i="1">
                            <a:solidFill>
                              <a:srgbClr val="000000"/>
                            </a:solidFill>
                            <a:latin typeface="Cambria Math"/>
                            <a:ea typeface="Times New Roman" panose="02020603050405020304" pitchFamily="18" charset="0"/>
                            <a:cs typeface="Times New Roman" panose="02020603050405020304" pitchFamily="18" charset="0"/>
                          </a:rPr>
                        </m:ctrlPr>
                      </m:sSubSupPr>
                      <m:e>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𝐶</m:t>
                        </m:r>
                      </m:e>
                      <m:sub>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8</m:t>
                        </m:r>
                      </m:sub>
                      <m:sup>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5</m:t>
                        </m:r>
                      </m:sup>
                    </m:sSubSup>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8!</m:t>
                        </m:r>
                      </m:num>
                      <m:den>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3!∙5!</m:t>
                        </m:r>
                      </m:den>
                    </m:f>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5!∙6∙7∙8</m:t>
                        </m:r>
                      </m:num>
                      <m:den>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1∙2∙3∙5!</m:t>
                        </m:r>
                      </m:den>
                    </m:f>
                    <m:r>
                      <a:rPr lang="ru-RU"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=7∙8=56</m:t>
                    </m:r>
                  </m:oMath>
                </a14:m>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Демек</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14:m>
                  <m:oMath xmlns:m="http://schemas.openxmlformats.org/officeDocument/2006/math">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𝑃</m:t>
                    </m:r>
                    <m:d>
                      <m:dPr>
                        <m:ctrlPr>
                          <a:rPr lang="ru-RU" sz="2000" i="1">
                            <a:solidFill>
                              <a:srgbClr val="000000"/>
                            </a:solidFill>
                            <a:latin typeface="Cambria Math"/>
                            <a:ea typeface="Times New Roman" panose="02020603050405020304" pitchFamily="18" charset="0"/>
                            <a:cs typeface="Times New Roman" panose="02020603050405020304" pitchFamily="18" charset="0"/>
                          </a:rPr>
                        </m:ctrlPr>
                      </m:dPr>
                      <m:e>
                        <m:r>
                          <a:rPr lang="kk-KZ" sz="200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таңдалған оқушылардың барлығы қыз </m:t>
                        </m:r>
                      </m:e>
                    </m:d>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𝑚</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𝑛</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7∙8</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14∙2∙17∙18</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17∙9</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153</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≈0,0065</m:t>
                    </m:r>
                  </m:oMath>
                </a14:m>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үтірден кейінгі 4 цифр (он мыңдық үлес) дәлдікпен</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 8 қыздан 3 қызды және 10 ұлдан 2 ұлды таңдап алу варианттарының саны: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14:m>
                  <m:oMath xmlns:m="http://schemas.openxmlformats.org/officeDocument/2006/math">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𝑚</m:t>
                    </m:r>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sSubSup>
                      <m:sSubSupPr>
                        <m:ctrlPr>
                          <a:rPr lang="ru-RU" sz="2000" i="1">
                            <a:solidFill>
                              <a:srgbClr val="000000"/>
                            </a:solidFill>
                            <a:latin typeface="Cambria Math"/>
                            <a:ea typeface="Times New Roman" panose="02020603050405020304" pitchFamily="18" charset="0"/>
                            <a:cs typeface="Times New Roman" panose="02020603050405020304" pitchFamily="18" charset="0"/>
                          </a:rPr>
                        </m:ctrlPr>
                      </m:sSubSupPr>
                      <m:e>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𝐶</m:t>
                        </m:r>
                      </m:e>
                      <m:sub>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8</m:t>
                        </m:r>
                      </m:sub>
                      <m:sup>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3</m:t>
                        </m:r>
                      </m:sup>
                    </m:sSubSup>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sSubSup>
                      <m:sSubSupPr>
                        <m:ctrlPr>
                          <a:rPr lang="ru-RU" sz="2000" i="1">
                            <a:solidFill>
                              <a:srgbClr val="000000"/>
                            </a:solidFill>
                            <a:latin typeface="Cambria Math"/>
                            <a:ea typeface="Times New Roman" panose="02020603050405020304" pitchFamily="18" charset="0"/>
                            <a:cs typeface="Times New Roman" panose="02020603050405020304" pitchFamily="18" charset="0"/>
                          </a:rPr>
                        </m:ctrlPr>
                      </m:sSubSupPr>
                      <m:e>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𝐶</m:t>
                        </m:r>
                      </m:e>
                      <m:sub>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10</m:t>
                        </m:r>
                      </m:sub>
                      <m:sup>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sup>
                    </m:sSubSup>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8!</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5!∙3!</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10!</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8!∙2!</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5!∙6∙7∙8</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5!∙1∙2∙3</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8!∙9∙10</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1∙2</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=7∙8∙9∙5=2520</m:t>
                    </m:r>
                  </m:oMath>
                </a14:m>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Демек,</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14:m>
                  <m:oMath xmlns:m="http://schemas.openxmlformats.org/officeDocument/2006/math">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𝑃</m:t>
                    </m:r>
                    <m:d>
                      <m:dPr>
                        <m:ctrlPr>
                          <a:rPr lang="ru-RU" sz="2000" i="1">
                            <a:solidFill>
                              <a:srgbClr val="000000"/>
                            </a:solidFill>
                            <a:latin typeface="Cambria Math"/>
                            <a:ea typeface="Times New Roman" panose="02020603050405020304" pitchFamily="18" charset="0"/>
                            <a:cs typeface="Times New Roman" panose="02020603050405020304" pitchFamily="18" charset="0"/>
                          </a:rPr>
                        </m:ctrlPr>
                      </m:dPr>
                      <m:e>
                        <m:r>
                          <a:rPr lang="kk-KZ" sz="200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Үш қыз және екі ұл таңдалуы</m:t>
                        </m:r>
                      </m:e>
                    </m:d>
                    <m:r>
                      <a:rPr lang="kk-KZ" sz="200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𝑚</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𝑛</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7∙8∙9∙5</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14∙2∙17∙18</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solidFill>
                              <a:srgbClr val="000000"/>
                            </a:solidFill>
                            <a:latin typeface="Cambria Math"/>
                            <a:ea typeface="Times New Roman" panose="02020603050405020304" pitchFamily="18" charset="0"/>
                            <a:cs typeface="Times New Roman" panose="02020603050405020304" pitchFamily="18" charset="0"/>
                          </a:rPr>
                        </m:ctrlPr>
                      </m:fPr>
                      <m:num>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5</m:t>
                        </m:r>
                      </m:num>
                      <m:den>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17</m:t>
                        </m:r>
                      </m:den>
                    </m:f>
                    <m:r>
                      <a:rPr lang="kk-KZ" sz="20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≈0,2941</m:t>
                    </m:r>
                  </m:oMath>
                </a14:m>
                <a:r>
                  <a:rPr lang="kk-KZ"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үтірден кейінгі 4 цифр (он мыңдық үлес) дәлдікпен</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3" name="Прямоугольник 2"/>
              <p:cNvSpPr>
                <a:spLocks noRot="1" noChangeAspect="1" noMove="1" noResize="1" noEditPoints="1" noAdjustHandles="1" noChangeArrowheads="1" noChangeShapeType="1" noTextEdit="1"/>
              </p:cNvSpPr>
              <p:nvPr/>
            </p:nvSpPr>
            <p:spPr>
              <a:xfrm>
                <a:off x="179512" y="1772816"/>
                <a:ext cx="8712968" cy="4913076"/>
              </a:xfrm>
              <a:prstGeom prst="rect">
                <a:avLst/>
              </a:prstGeom>
              <a:blipFill>
                <a:blip r:embed="rId2" cstate="print"/>
                <a:stretch>
                  <a:fillRect l="-699" t="-744" r="-210" b="-868"/>
                </a:stretch>
              </a:blipFill>
            </p:spPr>
            <p:txBody>
              <a:bodyPr/>
              <a:lstStyle/>
              <a:p>
                <a:r>
                  <a:rPr lang="ru-RU">
                    <a:noFill/>
                  </a:rPr>
                  <a:t> </a:t>
                </a:r>
              </a:p>
            </p:txBody>
          </p:sp>
        </mc:Fallback>
      </mc:AlternateContent>
    </p:spTree>
    <p:extLst>
      <p:ext uri="{BB962C8B-B14F-4D97-AF65-F5344CB8AC3E}">
        <p14:creationId xmlns:p14="http://schemas.microsoft.com/office/powerpoint/2010/main" xmlns="" val="3945650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9144000" cy="1653594"/>
          </a:xfrm>
          <a:prstGeom prst="rect">
            <a:avLst/>
          </a:prstGeom>
        </p:spPr>
        <p:txBody>
          <a:bodyPr wrap="square">
            <a:spAutoFit/>
          </a:bodyPr>
          <a:lstStyle/>
          <a:p>
            <a:pPr>
              <a:lnSpc>
                <a:spcPct val="107000"/>
              </a:lnSpc>
            </a:pPr>
            <a:r>
              <a:rPr lang="kk-KZ"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Мысал 1. </a:t>
            </a: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Топта 10 ұл және 8 қыз бар. Осы топтан 5 оқушы таңдап алынды.</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Таңдалған бес оқушының ішінде кем дегенде бір ұл болуы</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ықтималдығы қандай?</a:t>
            </a:r>
            <a:endParaRPr lang="ru-RU" sz="2400" dirty="0">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xmlns="" Requires="a14">
          <p:sp>
            <p:nvSpPr>
              <p:cNvPr id="3" name="Прямоугольник 2"/>
              <p:cNvSpPr/>
              <p:nvPr/>
            </p:nvSpPr>
            <p:spPr>
              <a:xfrm>
                <a:off x="107504" y="2139769"/>
                <a:ext cx="8424936" cy="3455113"/>
              </a:xfrm>
              <a:prstGeom prst="rect">
                <a:avLst/>
              </a:prstGeom>
            </p:spPr>
            <p:txBody>
              <a:bodyPr wrap="square">
                <a:spAutoFit/>
              </a:bodyPr>
              <a:lstStyle/>
              <a:p>
                <a:pPr>
                  <a:lnSpc>
                    <a:spcPct val="107000"/>
                  </a:lnSpc>
                  <a:spcAft>
                    <a:spcPts val="0"/>
                  </a:spcAft>
                </a:pPr>
                <a14:m>
                  <m:oMath xmlns:m="http://schemas.openxmlformats.org/officeDocument/2006/math">
                    <m:r>
                      <a:rPr lang="kk-KZ" sz="280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"Кем дегенде бір ұл"</m:t>
                    </m:r>
                  </m:oMath>
                </a14:m>
                <a:r>
                  <a:rPr lang="kk-KZ"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және </a:t>
                </a:r>
                <a14:m>
                  <m:oMath xmlns:m="http://schemas.openxmlformats.org/officeDocument/2006/math">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"ұлдар болмайды" = "барлығы қыздар"=</m:t>
                    </m:r>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𝐴</m:t>
                    </m:r>
                  </m:oMath>
                </a14:m>
                <a:r>
                  <a:rPr lang="kk-KZ"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оқиғалары қарама-қарсы оқиғалар екенін аңғарайық. Демек,</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14:m>
                  <m:oMath xmlns:m="http://schemas.openxmlformats.org/officeDocument/2006/math">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𝑃</m:t>
                    </m:r>
                    <m:d>
                      <m:dPr>
                        <m:ctrlPr>
                          <a:rPr lang="ru-RU" sz="2800" i="1">
                            <a:solidFill>
                              <a:srgbClr val="000000"/>
                            </a:solidFill>
                            <a:latin typeface="Cambria Math"/>
                            <a:ea typeface="Times New Roman" panose="02020603050405020304" pitchFamily="18" charset="0"/>
                            <a:cs typeface="Times New Roman" panose="02020603050405020304" pitchFamily="18" charset="0"/>
                          </a:rPr>
                        </m:ctrlPr>
                      </m:dPr>
                      <m:e>
                        <m:eqArr>
                          <m:eqArrPr>
                            <m:ctrlPr>
                              <a:rPr lang="kk-KZ" sz="2800" i="1">
                                <a:solidFill>
                                  <a:srgbClr val="000000"/>
                                </a:solidFill>
                                <a:latin typeface="Cambria Math"/>
                                <a:ea typeface="Times New Roman" panose="02020603050405020304" pitchFamily="18" charset="0"/>
                                <a:cs typeface="Times New Roman" panose="02020603050405020304" pitchFamily="18" charset="0"/>
                              </a:rPr>
                            </m:ctrlPr>
                          </m:eqArrPr>
                          <m:e>
                            <m:r>
                              <a:rPr lang="kk-KZ" sz="280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Таңдалған бес оқушының ішінде кем дегенде </m:t>
                            </m:r>
                          </m:e>
                          <m:e>
                            <m:r>
                              <a:rPr lang="kk-KZ" sz="280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бір ұл болуы</m:t>
                            </m:r>
                          </m:e>
                        </m:eqArr>
                      </m:e>
                    </m:d>
                    <m:r>
                      <a:rPr lang="kk-KZ" sz="280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𝑃</m:t>
                    </m:r>
                    <m:d>
                      <m:dPr>
                        <m:ctrlPr>
                          <a:rPr lang="ru-RU" sz="2800" i="1">
                            <a:solidFill>
                              <a:srgbClr val="000000"/>
                            </a:solidFill>
                            <a:latin typeface="Cambria Math"/>
                            <a:ea typeface="Times New Roman" panose="02020603050405020304" pitchFamily="18" charset="0"/>
                            <a:cs typeface="Times New Roman" panose="02020603050405020304" pitchFamily="18" charset="0"/>
                          </a:rPr>
                        </m:ctrlPr>
                      </m:dPr>
                      <m:e>
                        <m:acc>
                          <m:accPr>
                            <m:chr m:val="̅"/>
                            <m:ctrlPr>
                              <a:rPr lang="ru-RU" sz="2800" i="1">
                                <a:solidFill>
                                  <a:srgbClr val="000000"/>
                                </a:solidFill>
                                <a:latin typeface="Cambria Math"/>
                                <a:ea typeface="Times New Roman" panose="02020603050405020304" pitchFamily="18" charset="0"/>
                                <a:cs typeface="Times New Roman" panose="02020603050405020304" pitchFamily="18" charset="0"/>
                              </a:rPr>
                            </m:ctrlPr>
                          </m:accPr>
                          <m:e>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𝐴</m:t>
                            </m:r>
                          </m:e>
                        </m:acc>
                      </m:e>
                    </m:d>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𝑃</m:t>
                    </m:r>
                    <m:d>
                      <m:dPr>
                        <m:ctrlPr>
                          <a:rPr lang="ru-RU" sz="2800" i="1">
                            <a:solidFill>
                              <a:srgbClr val="000000"/>
                            </a:solidFill>
                            <a:latin typeface="Cambria Math"/>
                            <a:ea typeface="Times New Roman" panose="02020603050405020304" pitchFamily="18" charset="0"/>
                            <a:cs typeface="Times New Roman" panose="02020603050405020304" pitchFamily="18" charset="0"/>
                          </a:rPr>
                        </m:ctrlPr>
                      </m:dPr>
                      <m:e>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𝐴</m:t>
                        </m:r>
                      </m:e>
                    </m:d>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f>
                      <m:fPr>
                        <m:ctrlPr>
                          <a:rPr lang="ru-RU" sz="2800" i="1">
                            <a:solidFill>
                              <a:srgbClr val="000000"/>
                            </a:solidFill>
                            <a:latin typeface="Cambria Math"/>
                            <a:ea typeface="Times New Roman" panose="02020603050405020304" pitchFamily="18" charset="0"/>
                            <a:cs typeface="Times New Roman" panose="02020603050405020304" pitchFamily="18" charset="0"/>
                          </a:rPr>
                        </m:ctrlPr>
                      </m:fPr>
                      <m:num>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num>
                      <m:den>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153</m:t>
                        </m:r>
                      </m:den>
                    </m:f>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800" i="1">
                            <a:solidFill>
                              <a:srgbClr val="000000"/>
                            </a:solidFill>
                            <a:latin typeface="Cambria Math"/>
                            <a:ea typeface="Times New Roman" panose="02020603050405020304" pitchFamily="18" charset="0"/>
                            <a:cs typeface="Times New Roman" panose="02020603050405020304" pitchFamily="18" charset="0"/>
                          </a:rPr>
                        </m:ctrlPr>
                      </m:fPr>
                      <m:num>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152</m:t>
                        </m:r>
                      </m:num>
                      <m:den>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153</m:t>
                        </m:r>
                      </m:den>
                    </m:f>
                    <m:r>
                      <a:rPr lang="kk-KZ"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≈0,9935</m:t>
                    </m:r>
                  </m:oMath>
                </a14:m>
                <a:r>
                  <a:rPr lang="kk-KZ"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үтірден кейінгі 4 цифр (он мыңдық үлес) дәлдікпен.</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3" name="Прямоугольник 2"/>
              <p:cNvSpPr>
                <a:spLocks noRot="1" noChangeAspect="1" noMove="1" noResize="1" noEditPoints="1" noAdjustHandles="1" noChangeArrowheads="1" noChangeShapeType="1" noTextEdit="1"/>
              </p:cNvSpPr>
              <p:nvPr/>
            </p:nvSpPr>
            <p:spPr>
              <a:xfrm>
                <a:off x="107504" y="2139769"/>
                <a:ext cx="8424936" cy="3455113"/>
              </a:xfrm>
              <a:prstGeom prst="rect">
                <a:avLst/>
              </a:prstGeom>
              <a:blipFill>
                <a:blip r:embed="rId2" cstate="print"/>
                <a:stretch>
                  <a:fillRect l="-1520" t="-1764" r="-1085" b="-3704"/>
                </a:stretch>
              </a:blipFill>
            </p:spPr>
            <p:txBody>
              <a:bodyPr/>
              <a:lstStyle/>
              <a:p>
                <a:r>
                  <a:rPr lang="ru-RU">
                    <a:noFill/>
                  </a:rPr>
                  <a:t> </a:t>
                </a:r>
              </a:p>
            </p:txBody>
          </p:sp>
        </mc:Fallback>
      </mc:AlternateContent>
    </p:spTree>
    <p:extLst>
      <p:ext uri="{BB962C8B-B14F-4D97-AF65-F5344CB8AC3E}">
        <p14:creationId xmlns:p14="http://schemas.microsoft.com/office/powerpoint/2010/main" xmlns="" val="3935222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136904" cy="2308324"/>
          </a:xfrm>
          <a:prstGeom prst="rect">
            <a:avLst/>
          </a:prstGeom>
        </p:spPr>
        <p:txBody>
          <a:bodyPr wrap="square">
            <a:spAutoFit/>
          </a:bodyPr>
          <a:lstStyle/>
          <a:p>
            <a:pPr>
              <a:spcAft>
                <a:spcPts val="0"/>
              </a:spcAft>
            </a:pPr>
            <a:r>
              <a:rPr lang="kk-KZ" sz="2400" dirty="0">
                <a:solidFill>
                  <a:srgbClr val="002060"/>
                </a:solidFill>
                <a:latin typeface="Times New Roman" panose="02020603050405020304" pitchFamily="18" charset="0"/>
                <a:ea typeface="Times New Roman" panose="02020603050405020304" pitchFamily="18" charset="0"/>
              </a:rPr>
              <a:t>Мысал 2. </a:t>
            </a:r>
          </a:p>
          <a:p>
            <a:pPr>
              <a:spcAft>
                <a:spcPts val="0"/>
              </a:spcAft>
            </a:pPr>
            <a:r>
              <a:rPr lang="kk-KZ" sz="2400" dirty="0">
                <a:solidFill>
                  <a:srgbClr val="002060"/>
                </a:solidFill>
                <a:latin typeface="Times New Roman" panose="02020603050405020304" pitchFamily="18" charset="0"/>
                <a:ea typeface="Times New Roman" panose="02020603050405020304" pitchFamily="18" charset="0"/>
              </a:rPr>
              <a:t>1, 2, 3, 4, 6 және 8 цифрларын қолданып, цифрлары қайталанбайтындай әртүрлі 6 таңбалы сандар жасалды. Осы сандардың ішінен кездейсоқ таңдалған санның жұп сан болу ықтималдығын тап. </a:t>
            </a:r>
            <a:endParaRPr lang="ru-RU" sz="1600" dirty="0">
              <a:solidFill>
                <a:srgbClr val="002060"/>
              </a:solidFill>
              <a:latin typeface="Times New Roman" panose="02020603050405020304" pitchFamily="18" charset="0"/>
              <a:ea typeface="Times New Roman" panose="02020603050405020304" pitchFamily="18" charset="0"/>
            </a:endParaRPr>
          </a:p>
          <a:p>
            <a:pPr>
              <a:spcAft>
                <a:spcPts val="0"/>
              </a:spcAft>
            </a:pPr>
            <a:r>
              <a:rPr lang="kk-KZ" sz="2400" dirty="0">
                <a:solidFill>
                  <a:srgbClr val="002060"/>
                </a:solidFill>
                <a:latin typeface="Times New Roman" panose="02020603050405020304" pitchFamily="18" charset="0"/>
                <a:ea typeface="Times New Roman" panose="02020603050405020304" pitchFamily="18" charset="0"/>
              </a:rPr>
              <a:t>Жауапты қысқартылмайтын бөлшек түрінде жаз. </a:t>
            </a:r>
            <a:endParaRPr lang="ru-RU" sz="1600" dirty="0">
              <a:solidFill>
                <a:srgbClr val="002060"/>
              </a:solidFill>
              <a:effectLst/>
              <a:latin typeface="Times New Roman" panose="02020603050405020304" pitchFamily="18" charset="0"/>
              <a:ea typeface="Times New Roman" panose="02020603050405020304" pitchFamily="18" charset="0"/>
            </a:endParaRPr>
          </a:p>
        </p:txBody>
      </p:sp>
      <mc:AlternateContent xmlns:mc="http://schemas.openxmlformats.org/markup-compatibility/2006">
        <mc:Choice xmlns:a14="http://schemas.microsoft.com/office/drawing/2010/main" xmlns="" Requires="a14">
          <p:sp>
            <p:nvSpPr>
              <p:cNvPr id="3" name="Прямоугольник 2"/>
              <p:cNvSpPr/>
              <p:nvPr/>
            </p:nvSpPr>
            <p:spPr>
              <a:xfrm>
                <a:off x="539552" y="2924944"/>
                <a:ext cx="7992888" cy="3748334"/>
              </a:xfrm>
              <a:prstGeom prst="rect">
                <a:avLst/>
              </a:prstGeom>
            </p:spPr>
            <p:txBody>
              <a:bodyPr wrap="square">
                <a:spAutoFit/>
              </a:bodyPr>
              <a:lstStyle/>
              <a:p>
                <a:pPr>
                  <a:spcAft>
                    <a:spcPts val="0"/>
                  </a:spcAft>
                </a:pPr>
                <a:r>
                  <a:rPr lang="kk-KZ" sz="2400" dirty="0">
                    <a:latin typeface="Times New Roman" panose="02020603050405020304" pitchFamily="18" charset="0"/>
                    <a:ea typeface="Times New Roman" panose="02020603050405020304" pitchFamily="18" charset="0"/>
                  </a:rPr>
                  <a:t>Шешуі:</a:t>
                </a:r>
              </a:p>
              <a:p>
                <a:pPr>
                  <a:spcAft>
                    <a:spcPts val="0"/>
                  </a:spcAft>
                </a:pPr>
                <a:r>
                  <a:rPr lang="kk-KZ" sz="2400" dirty="0">
                    <a:latin typeface="Times New Roman" panose="02020603050405020304" pitchFamily="18" charset="0"/>
                    <a:ea typeface="Times New Roman" panose="02020603050405020304" pitchFamily="18" charset="0"/>
                  </a:rPr>
                  <a:t>Сынақтың нәтижелері – </a:t>
                </a:r>
                <a:r>
                  <a:rPr lang="kk-KZ" sz="2400" dirty="0">
                    <a:latin typeface="Cambria" panose="02040503050406030204" pitchFamily="18" charset="0"/>
                    <a:ea typeface="Cambria" panose="02040503050406030204" pitchFamily="18" charset="0"/>
                    <a:cs typeface="Cambria" panose="02040503050406030204" pitchFamily="18" charset="0"/>
                  </a:rPr>
                  <a:t>цифрлары әртүрлі болатын </a:t>
                </a:r>
                <a:r>
                  <a:rPr lang="kk-KZ" sz="2400" dirty="0">
                    <a:latin typeface="Times New Roman" panose="02020603050405020304" pitchFamily="18" charset="0"/>
                    <a:ea typeface="Times New Roman" panose="02020603050405020304" pitchFamily="18" charset="0"/>
                  </a:rPr>
                  <a:t>алтытаңбалы сандар. </a:t>
                </a:r>
                <a:endParaRPr lang="ru-RU" sz="1600" dirty="0">
                  <a:effectLst/>
                  <a:latin typeface="Times New Roman" panose="02020603050405020304" pitchFamily="18" charset="0"/>
                  <a:ea typeface="Times New Roman" panose="02020603050405020304" pitchFamily="18" charset="0"/>
                </a:endParaRPr>
              </a:p>
              <a:p>
                <a:pPr>
                  <a:spcAft>
                    <a:spcPts val="0"/>
                  </a:spcAft>
                </a:pPr>
                <a:r>
                  <a:rPr lang="kk-KZ" sz="2400" dirty="0">
                    <a:latin typeface="Times New Roman" panose="02020603050405020304" pitchFamily="18" charset="0"/>
                    <a:ea typeface="Times New Roman" panose="02020603050405020304" pitchFamily="18" charset="0"/>
                  </a:rPr>
                  <a:t>Кездейсоқ оқиға </a:t>
                </a:r>
                <a:r>
                  <a:rPr lang="kk-KZ" sz="2400" i="1" dirty="0">
                    <a:latin typeface="Times New Roman" panose="02020603050405020304" pitchFamily="18" charset="0"/>
                    <a:ea typeface="Times New Roman" panose="02020603050405020304" pitchFamily="18" charset="0"/>
                  </a:rPr>
                  <a:t>А </a:t>
                </a:r>
                <a:r>
                  <a:rPr lang="kk-KZ" sz="2400" dirty="0">
                    <a:latin typeface="Times New Roman" panose="02020603050405020304" pitchFamily="18" charset="0"/>
                    <a:ea typeface="Times New Roman" panose="02020603050405020304" pitchFamily="18" charset="0"/>
                  </a:rPr>
                  <a:t>– </a:t>
                </a:r>
                <a:r>
                  <a:rPr lang="kk-KZ" sz="2400" dirty="0">
                    <a:latin typeface="Cambria" panose="02040503050406030204" pitchFamily="18" charset="0"/>
                    <a:ea typeface="Cambria" panose="02040503050406030204" pitchFamily="18" charset="0"/>
                    <a:cs typeface="Cambria" panose="02040503050406030204" pitchFamily="18" charset="0"/>
                  </a:rPr>
                  <a:t>цифрлары әртүрлі болатын </a:t>
                </a:r>
                <a:r>
                  <a:rPr lang="kk-KZ" sz="2400" dirty="0">
                    <a:latin typeface="Times New Roman" panose="02020603050405020304" pitchFamily="18" charset="0"/>
                    <a:ea typeface="Times New Roman" panose="02020603050405020304" pitchFamily="18" charset="0"/>
                  </a:rPr>
                  <a:t>алтытаңбалы жұп санның шығуы.</a:t>
                </a:r>
                <a:endParaRPr lang="ru-RU" sz="1600" dirty="0">
                  <a:effectLst/>
                  <a:latin typeface="Times New Roman" panose="02020603050405020304" pitchFamily="18" charset="0"/>
                  <a:ea typeface="Times New Roman" panose="02020603050405020304" pitchFamily="18" charset="0"/>
                </a:endParaRPr>
              </a:p>
              <a:p>
                <a:pPr>
                  <a:spcAft>
                    <a:spcPts val="0"/>
                  </a:spcAft>
                </a:pPr>
                <a:r>
                  <a:rPr lang="kk-KZ" sz="2400" dirty="0">
                    <a:latin typeface="Times New Roman" panose="02020603050405020304" pitchFamily="18" charset="0"/>
                    <a:ea typeface="Times New Roman" panose="02020603050405020304" pitchFamily="18" charset="0"/>
                  </a:rPr>
                  <a:t>Сонда </a:t>
                </a:r>
                <a:r>
                  <a:rPr lang="kk-KZ" sz="2400" i="1" dirty="0">
                    <a:latin typeface="Times New Roman" panose="02020603050405020304" pitchFamily="18" charset="0"/>
                    <a:ea typeface="Times New Roman" panose="02020603050405020304" pitchFamily="18" charset="0"/>
                  </a:rPr>
                  <a:t>А</a:t>
                </a:r>
                <a:r>
                  <a:rPr lang="kk-KZ" sz="2400" dirty="0">
                    <a:latin typeface="Times New Roman" panose="02020603050405020304" pitchFamily="18" charset="0"/>
                    <a:ea typeface="Times New Roman" panose="02020603050405020304" pitchFamily="18" charset="0"/>
                  </a:rPr>
                  <a:t> оқиғасына қолайлы нәтижелер саны:  </a:t>
                </a:r>
                <a14:m>
                  <m:oMath xmlns:m="http://schemas.openxmlformats.org/officeDocument/2006/math">
                    <m:r>
                      <a:rPr lang="kk-KZ" sz="2400" i="1">
                        <a:latin typeface="Cambria Math" panose="02040503050406030204" pitchFamily="18" charset="0"/>
                        <a:ea typeface="Times New Roman" panose="02020603050405020304" pitchFamily="18" charset="0"/>
                      </a:rPr>
                      <m:t>𝑚</m:t>
                    </m:r>
                    <m:r>
                      <a:rPr lang="kk-KZ" sz="2400" i="1">
                        <a:latin typeface="Cambria Math" panose="02040503050406030204" pitchFamily="18" charset="0"/>
                        <a:ea typeface="Times New Roman" panose="02020603050405020304" pitchFamily="18" charset="0"/>
                      </a:rPr>
                      <m:t>=5!∙4</m:t>
                    </m:r>
                  </m:oMath>
                </a14:m>
                <a:r>
                  <a:rPr lang="kk-KZ" sz="2400" dirty="0">
                    <a:latin typeface="Cambria" panose="02040503050406030204" pitchFamily="18" charset="0"/>
                    <a:ea typeface="Cambria" panose="02040503050406030204" pitchFamily="18" charset="0"/>
                    <a:cs typeface="Cambria" panose="02040503050406030204" pitchFamily="18" charset="0"/>
                  </a:rPr>
                  <a:t>.</a:t>
                </a:r>
                <a:endParaRPr lang="ru-RU" sz="1600" dirty="0">
                  <a:effectLst/>
                  <a:latin typeface="Times New Roman" panose="02020603050405020304" pitchFamily="18" charset="0"/>
                  <a:ea typeface="Times New Roman" panose="02020603050405020304" pitchFamily="18" charset="0"/>
                </a:endParaRPr>
              </a:p>
              <a:p>
                <a:pPr>
                  <a:spcAft>
                    <a:spcPts val="0"/>
                  </a:spcAft>
                </a:pPr>
                <a:r>
                  <a:rPr lang="kk-KZ" sz="2400" dirty="0">
                    <a:latin typeface="Times New Roman" panose="02020603050405020304" pitchFamily="18" charset="0"/>
                    <a:ea typeface="Times New Roman" panose="02020603050405020304" pitchFamily="18" charset="0"/>
                  </a:rPr>
                  <a:t>Барлық нәтижелер саны:  </a:t>
                </a:r>
                <a14:m>
                  <m:oMath xmlns:m="http://schemas.openxmlformats.org/officeDocument/2006/math">
                    <m:sSub>
                      <m:sSubPr>
                        <m:ctrlPr>
                          <a:rPr lang="ru-RU" sz="2400" i="1">
                            <a:latin typeface="Cambria Math"/>
                            <a:ea typeface="Cambria" panose="02040503050406030204" pitchFamily="18" charset="0"/>
                          </a:rPr>
                        </m:ctrlPr>
                      </m:sSubPr>
                      <m:e>
                        <m:r>
                          <a:rPr lang="kk-KZ" sz="2400" i="1">
                            <a:latin typeface="Cambria Math" panose="02040503050406030204" pitchFamily="18" charset="0"/>
                            <a:ea typeface="Cambria" panose="02040503050406030204" pitchFamily="18" charset="0"/>
                          </a:rPr>
                          <m:t>𝑛</m:t>
                        </m:r>
                        <m:r>
                          <a:rPr lang="kk-KZ" sz="2400" i="1">
                            <a:latin typeface="Cambria Math" panose="02040503050406030204" pitchFamily="18" charset="0"/>
                            <a:ea typeface="Cambria" panose="02040503050406030204" pitchFamily="18" charset="0"/>
                          </a:rPr>
                          <m:t>=</m:t>
                        </m:r>
                        <m:r>
                          <a:rPr lang="kk-KZ" sz="2400" i="1">
                            <a:latin typeface="Cambria Math" panose="02040503050406030204" pitchFamily="18" charset="0"/>
                            <a:ea typeface="Cambria" panose="02040503050406030204" pitchFamily="18" charset="0"/>
                          </a:rPr>
                          <m:t>𝑃</m:t>
                        </m:r>
                      </m:e>
                      <m:sub>
                        <m:r>
                          <a:rPr lang="kk-KZ" sz="2400" i="1">
                            <a:latin typeface="Cambria Math" panose="02040503050406030204" pitchFamily="18" charset="0"/>
                            <a:ea typeface="Cambria" panose="02040503050406030204" pitchFamily="18" charset="0"/>
                          </a:rPr>
                          <m:t>6</m:t>
                        </m:r>
                      </m:sub>
                    </m:sSub>
                    <m:r>
                      <a:rPr lang="kk-KZ" sz="2400" i="1">
                        <a:latin typeface="Cambria Math" panose="02040503050406030204" pitchFamily="18" charset="0"/>
                        <a:ea typeface="Cambria" panose="02040503050406030204" pitchFamily="18" charset="0"/>
                      </a:rPr>
                      <m:t>=6!</m:t>
                    </m:r>
                  </m:oMath>
                </a14:m>
                <a:r>
                  <a:rPr lang="kk-KZ" sz="2400" dirty="0">
                    <a:latin typeface="Cambria" panose="02040503050406030204" pitchFamily="18" charset="0"/>
                    <a:ea typeface="Cambria" panose="02040503050406030204" pitchFamily="18" charset="0"/>
                    <a:cs typeface="Cambria" panose="02040503050406030204" pitchFamily="18" charset="0"/>
                  </a:rPr>
                  <a:t>.</a:t>
                </a:r>
                <a:endParaRPr lang="ru-RU" sz="1600" dirty="0">
                  <a:effectLst/>
                  <a:latin typeface="Times New Roman" panose="02020603050405020304" pitchFamily="18" charset="0"/>
                  <a:ea typeface="Times New Roman" panose="02020603050405020304" pitchFamily="18" charset="0"/>
                </a:endParaRPr>
              </a:p>
              <a:p>
                <a:pPr>
                  <a:spcAft>
                    <a:spcPts val="0"/>
                  </a:spcAft>
                </a:pPr>
                <a:r>
                  <a:rPr lang="kk-KZ" sz="2400" dirty="0">
                    <a:latin typeface="Cambria" panose="02040503050406030204" pitchFamily="18" charset="0"/>
                    <a:ea typeface="Times New Roman" panose="02020603050405020304" pitchFamily="18" charset="0"/>
                  </a:rPr>
                  <a:t>Ықтималдықтың классикалық анықтамасы бойынша</a:t>
                </a:r>
                <a:r>
                  <a:rPr lang="ru-RU" sz="2400" dirty="0">
                    <a:latin typeface="Cambria" panose="02040503050406030204" pitchFamily="18" charset="0"/>
                    <a:ea typeface="Times New Roman" panose="02020603050405020304" pitchFamily="18" charset="0"/>
                  </a:rPr>
                  <a:t>:</a:t>
                </a:r>
                <a:endParaRPr lang="ru-RU" sz="1600" dirty="0">
                  <a:effectLst/>
                  <a:latin typeface="Times New Roman" panose="02020603050405020304" pitchFamily="18" charset="0"/>
                  <a:ea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r>
                        <a:rPr lang="kk-KZ" sz="2400" i="1">
                          <a:latin typeface="Cambria Math" panose="02040503050406030204" pitchFamily="18" charset="0"/>
                          <a:ea typeface="Times New Roman" panose="02020603050405020304" pitchFamily="18" charset="0"/>
                          <a:cs typeface="Times New Roman" panose="02020603050405020304" pitchFamily="18" charset="0"/>
                        </a:rPr>
                        <m:t>𝑃</m:t>
                      </m:r>
                      <m:d>
                        <m:dPr>
                          <m:ctrlPr>
                            <a:rPr lang="ru-RU" sz="2400" i="1">
                              <a:latin typeface="Cambria Math"/>
                            </a:rPr>
                          </m:ctrlPr>
                        </m:dPr>
                        <m:e>
                          <m:r>
                            <a:rPr lang="kk-KZ" sz="2400" i="1">
                              <a:latin typeface="Cambria Math" panose="02040503050406030204" pitchFamily="18" charset="0"/>
                              <a:ea typeface="Times New Roman" panose="02020603050405020304" pitchFamily="18" charset="0"/>
                              <a:cs typeface="Times New Roman" panose="02020603050405020304" pitchFamily="18" charset="0"/>
                            </a:rPr>
                            <m:t>𝐴</m:t>
                          </m:r>
                        </m:e>
                      </m:d>
                      <m:r>
                        <a:rPr lang="kk-KZ" sz="2400" i="1">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400" i="1">
                              <a:latin typeface="Cambria Math"/>
                            </a:rPr>
                          </m:ctrlPr>
                        </m:fPr>
                        <m:num>
                          <m:r>
                            <a:rPr lang="kk-KZ" sz="2400" i="1">
                              <a:latin typeface="Cambria Math" panose="02040503050406030204" pitchFamily="18" charset="0"/>
                              <a:ea typeface="Cambria" panose="02040503050406030204" pitchFamily="18" charset="0"/>
                              <a:cs typeface="Cambria" panose="02040503050406030204" pitchFamily="18" charset="0"/>
                            </a:rPr>
                            <m:t>5!∙4</m:t>
                          </m:r>
                        </m:num>
                        <m:den>
                          <m:r>
                            <a:rPr lang="en-US" sz="2400" i="1">
                              <a:latin typeface="Cambria Math" panose="02040503050406030204" pitchFamily="18" charset="0"/>
                              <a:ea typeface="Cambria" panose="02040503050406030204" pitchFamily="18" charset="0"/>
                              <a:cs typeface="Times New Roman" panose="02020603050405020304" pitchFamily="18" charset="0"/>
                            </a:rPr>
                            <m:t>6!</m:t>
                          </m:r>
                        </m:den>
                      </m:f>
                      <m:r>
                        <a:rPr lang="ru-RU" sz="2400" i="1">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400" i="1">
                              <a:latin typeface="Cambria Math"/>
                            </a:rPr>
                          </m:ctrlPr>
                        </m:fPr>
                        <m:num>
                          <m:r>
                            <a:rPr lang="ru-RU" sz="2400" i="1">
                              <a:latin typeface="Cambria Math" panose="02040503050406030204" pitchFamily="18" charset="0"/>
                              <a:ea typeface="Times New Roman" panose="02020603050405020304" pitchFamily="18" charset="0"/>
                              <a:cs typeface="Times New Roman" panose="02020603050405020304" pitchFamily="18" charset="0"/>
                            </a:rPr>
                            <m:t>2</m:t>
                          </m:r>
                        </m:num>
                        <m:den>
                          <m:r>
                            <a:rPr lang="ru-RU" sz="2400" i="1">
                              <a:latin typeface="Cambria Math" panose="02040503050406030204" pitchFamily="18" charset="0"/>
                              <a:ea typeface="Times New Roman" panose="02020603050405020304" pitchFamily="18" charset="0"/>
                              <a:cs typeface="Times New Roman" panose="02020603050405020304" pitchFamily="18" charset="0"/>
                            </a:rPr>
                            <m:t>3</m:t>
                          </m:r>
                        </m:den>
                      </m:f>
                    </m:oMath>
                  </m:oMathPara>
                </a14:m>
                <a:endParaRPr lang="ru-RU" sz="2400" dirty="0"/>
              </a:p>
            </p:txBody>
          </p:sp>
        </mc:Choice>
        <mc:Fallback>
          <p:sp>
            <p:nvSpPr>
              <p:cNvPr id="3" name="Прямоугольник 2"/>
              <p:cNvSpPr>
                <a:spLocks noRot="1" noChangeAspect="1" noMove="1" noResize="1" noEditPoints="1" noAdjustHandles="1" noChangeArrowheads="1" noChangeShapeType="1" noTextEdit="1"/>
              </p:cNvSpPr>
              <p:nvPr/>
            </p:nvSpPr>
            <p:spPr>
              <a:xfrm>
                <a:off x="539552" y="2924944"/>
                <a:ext cx="7992888" cy="3748334"/>
              </a:xfrm>
              <a:prstGeom prst="rect">
                <a:avLst/>
              </a:prstGeom>
              <a:blipFill>
                <a:blip r:embed="rId2" cstate="print"/>
                <a:stretch>
                  <a:fillRect l="-1220" t="-1301"/>
                </a:stretch>
              </a:blipFill>
            </p:spPr>
            <p:txBody>
              <a:bodyPr/>
              <a:lstStyle/>
              <a:p>
                <a:r>
                  <a:rPr lang="ru-RU">
                    <a:noFill/>
                  </a:rPr>
                  <a:t> </a:t>
                </a:r>
              </a:p>
            </p:txBody>
          </p:sp>
        </mc:Fallback>
      </mc:AlternateContent>
    </p:spTree>
    <p:extLst>
      <p:ext uri="{BB962C8B-B14F-4D97-AF65-F5344CB8AC3E}">
        <p14:creationId xmlns:p14="http://schemas.microsoft.com/office/powerpoint/2010/main" xmlns="" val="78286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a:solidFill>
                  <a:srgbClr val="002060"/>
                </a:solidFill>
                <a:latin typeface="Times New Roman" panose="02020603050405020304" pitchFamily="18" charset="0"/>
                <a:cs typeface="Times New Roman" panose="02020603050405020304" pitchFamily="18" charset="0"/>
              </a:rPr>
              <a:t>Ықтималдықтардың қасиеттері</a:t>
            </a:r>
            <a:r>
              <a:rPr lang="ru-RU" dirty="0">
                <a:solidFill>
                  <a:srgbClr val="002060"/>
                </a:solidFill>
                <a:latin typeface="Times New Roman" panose="02020603050405020304" pitchFamily="18" charset="0"/>
                <a:cs typeface="Times New Roman" panose="02020603050405020304" pitchFamily="18" charset="0"/>
              </a:rPr>
              <a:t/>
            </a:r>
            <a:br>
              <a:rPr lang="ru-RU"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xmlns="" Requires="a14">
          <p:sp>
            <p:nvSpPr>
              <p:cNvPr id="4" name="Прямоугольник 3"/>
              <p:cNvSpPr/>
              <p:nvPr/>
            </p:nvSpPr>
            <p:spPr>
              <a:xfrm>
                <a:off x="457200" y="1308291"/>
                <a:ext cx="8075240" cy="5460084"/>
              </a:xfrm>
              <a:prstGeom prst="rect">
                <a:avLst/>
              </a:prstGeom>
            </p:spPr>
            <p:txBody>
              <a:bodyPr wrap="square">
                <a:spAutoFit/>
              </a:bodyPr>
              <a:lstStyle/>
              <a:p>
                <a:pPr>
                  <a:lnSpc>
                    <a:spcPct val="107000"/>
                  </a:lnSpc>
                  <a:spcAft>
                    <a:spcPts val="0"/>
                  </a:spcAft>
                </a:pPr>
                <a:r>
                  <a:rPr lang="kk-KZ"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Қасиет 1. </a:t>
                </a:r>
                <a:r>
                  <a:rPr lang="kk-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Кез келген ықтималдық – бұл 0 мен 1 дің арасындағы сан, яғни кез келген </a:t>
                </a:r>
                <a14:m>
                  <m:oMath xmlns:m="http://schemas.openxmlformats.org/officeDocument/2006/math">
                    <m:r>
                      <a:rPr lang="kk-KZ" sz="2400" i="1">
                        <a:solidFill>
                          <a:srgbClr val="000000"/>
                        </a:solidFill>
                        <a:latin typeface="Cambria Math" panose="02040503050406030204" pitchFamily="18" charset="0"/>
                        <a:ea typeface="Calibri" panose="020F0502020204030204" pitchFamily="34" charset="0"/>
                        <a:cs typeface="Times New Roman" panose="02020603050405020304" pitchFamily="18" charset="0"/>
                      </a:rPr>
                      <m:t>𝐴</m:t>
                    </m:r>
                  </m:oMath>
                </a14:m>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оқиғасының </a:t>
                </a:r>
                <a14:m>
                  <m:oMath xmlns:m="http://schemas.openxmlformats.org/officeDocument/2006/math">
                    <m:r>
                      <a:rPr lang="kk-KZ" sz="2400" i="1">
                        <a:solidFill>
                          <a:srgbClr val="000000"/>
                        </a:solidFill>
                        <a:latin typeface="Cambria Math" panose="02040503050406030204" pitchFamily="18" charset="0"/>
                        <a:ea typeface="Calibri" panose="020F0502020204030204" pitchFamily="34" charset="0"/>
                        <a:cs typeface="Times New Roman" panose="02020603050405020304" pitchFamily="18" charset="0"/>
                      </a:rPr>
                      <m:t>𝑃</m:t>
                    </m:r>
                    <m:r>
                      <a:rPr lang="kk-KZ" sz="2400" i="1">
                        <a:solidFill>
                          <a:srgbClr val="000000"/>
                        </a:solidFill>
                        <a:latin typeface="Cambria Math" panose="02040503050406030204" pitchFamily="18" charset="0"/>
                        <a:ea typeface="Calibri" panose="020F0502020204030204" pitchFamily="34" charset="0"/>
                        <a:cs typeface="Times New Roman" panose="02020603050405020304" pitchFamily="18" charset="0"/>
                      </a:rPr>
                      <m:t>(</m:t>
                    </m:r>
                    <m:r>
                      <a:rPr lang="kk-KZ" sz="2400" i="1">
                        <a:solidFill>
                          <a:srgbClr val="000000"/>
                        </a:solidFill>
                        <a:latin typeface="Cambria Math" panose="02040503050406030204" pitchFamily="18" charset="0"/>
                        <a:ea typeface="Calibri" panose="020F0502020204030204" pitchFamily="34" charset="0"/>
                        <a:cs typeface="Times New Roman" panose="02020603050405020304" pitchFamily="18" charset="0"/>
                      </a:rPr>
                      <m:t>𝐴</m:t>
                    </m:r>
                    <m:r>
                      <a:rPr lang="kk-KZ" sz="2400" i="1">
                        <a:solidFill>
                          <a:srgbClr val="000000"/>
                        </a:solidFill>
                        <a:latin typeface="Cambria Math" panose="02040503050406030204" pitchFamily="18" charset="0"/>
                        <a:ea typeface="Calibri" panose="020F0502020204030204" pitchFamily="34" charset="0"/>
                        <a:cs typeface="Times New Roman" panose="02020603050405020304" pitchFamily="18" charset="0"/>
                      </a:rPr>
                      <m:t>)</m:t>
                    </m:r>
                  </m:oMath>
                </a14:m>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ықтималдығы келесі қос теңсіздікті қанағаттандырады</a:t>
                </a:r>
                <a:r>
                  <a:rPr lang="kk-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14:m>
                  <m:oMath xmlns:m="http://schemas.openxmlformats.org/officeDocument/2006/math">
                    <m:r>
                      <a:rPr lang="kk-KZ" sz="24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0≤</m:t>
                    </m:r>
                    <m:r>
                      <a:rPr lang="kk-KZ" sz="24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𝑃</m:t>
                    </m:r>
                    <m:r>
                      <a:rPr lang="kk-KZ" sz="24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m:t>
                    </m:r>
                    <m:r>
                      <a:rPr lang="kk-KZ" sz="24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𝐴</m:t>
                    </m:r>
                    <m:r>
                      <a:rPr lang="kk-KZ" sz="24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oMath>
                </a14:m>
                <a:r>
                  <a:rPr lang="kk-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kk-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Егер оқиға ықтималдығы 0-ге тең болса, онда бұл оқиға ешқашан орындалмайды, яғни бұл мүмкін емес оқиға. Сол сияқты, егер оқиға ықтималдығы 1-ге тең болса, бұл ақиқат оқиға. Ойын сүйегін (кубикті) лақтырғанда </a:t>
                </a:r>
                <a14:m>
                  <m:oMath xmlns:m="http://schemas.openxmlformats.org/officeDocument/2006/math">
                    <m:r>
                      <a:rPr lang="kk-KZ" sz="2400" i="1">
                        <a:solidFill>
                          <a:srgbClr val="000000"/>
                        </a:solidFill>
                        <a:latin typeface="Cambria Math" panose="02040503050406030204" pitchFamily="18" charset="0"/>
                        <a:ea typeface="Calibri" panose="020F0502020204030204" pitchFamily="34" charset="0"/>
                        <a:cs typeface="Times New Roman" panose="02020603050405020304" pitchFamily="18" charset="0"/>
                      </a:rPr>
                      <m:t>"9"</m:t>
                    </m:r>
                  </m:oMath>
                </a14:m>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саны ешқашан түспейді, сондықтан </a:t>
                </a:r>
                <a14:m>
                  <m:oMath xmlns:m="http://schemas.openxmlformats.org/officeDocument/2006/math">
                    <m:r>
                      <a:rPr lang="kk-KZ" sz="24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𝑃</m:t>
                    </m:r>
                    <m:d>
                      <m:dPr>
                        <m:ctrlPr>
                          <a:rPr lang="ru-RU" sz="2400" i="1">
                            <a:solidFill>
                              <a:srgbClr val="000000"/>
                            </a:solidFill>
                            <a:latin typeface="Cambria Math"/>
                            <a:ea typeface="Times New Roman" panose="02020603050405020304" pitchFamily="18" charset="0"/>
                            <a:cs typeface="Times New Roman" panose="02020603050405020304" pitchFamily="18" charset="0"/>
                          </a:rPr>
                        </m:ctrlPr>
                      </m:dPr>
                      <m:e>
                        <m:r>
                          <m:rPr>
                            <m:nor/>
                          </m:rPr>
                          <a:rPr lang="kk-KZ" sz="24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m:t>9</m:t>
                        </m:r>
                      </m:e>
                    </m:d>
                    <m:r>
                      <a:rPr lang="kk-KZ" sz="24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=0</m:t>
                    </m:r>
                  </m:oMath>
                </a14:m>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Және де 1-ден 6-ға дейінгі натурал сан түсу ықтималдығы 1-ге тең.</a:t>
                </a:r>
              </a:p>
              <a:p>
                <a:pPr>
                  <a:lnSpc>
                    <a:spcPct val="107000"/>
                  </a:lnSpc>
                  <a:spcAft>
                    <a:spcPts val="0"/>
                  </a:spcAft>
                </a:pPr>
                <a:endParaRPr lang="kk-KZ"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kk-KZ" sz="2400" b="1" dirty="0">
                    <a:latin typeface="Times New Roman" panose="02020603050405020304" pitchFamily="18" charset="0"/>
                    <a:cs typeface="Times New Roman" panose="02020603050405020304" pitchFamily="18" charset="0"/>
                  </a:rPr>
                  <a:t>Қасиет 2. </a:t>
                </a:r>
                <a:r>
                  <a:rPr lang="kk-KZ" sz="2400" dirty="0">
                    <a:latin typeface="Times New Roman" panose="02020603050405020304" pitchFamily="18" charset="0"/>
                    <a:cs typeface="Times New Roman" panose="02020603050405020304" pitchFamily="18" charset="0"/>
                  </a:rPr>
                  <a:t>Элементар оқиғалар кеңістігінің ықтималдығы 1-ге тең, яғни</a:t>
                </a:r>
                <a:r>
                  <a:rPr lang="kk-KZ" sz="2400" b="1" dirty="0">
                    <a:latin typeface="Times New Roman" panose="02020603050405020304" pitchFamily="18" charset="0"/>
                    <a:cs typeface="Times New Roman" panose="02020603050405020304" pitchFamily="18" charset="0"/>
                  </a:rPr>
                  <a:t/>
                </a:r>
                <a14:m>
                  <m:oMath xmlns:m="http://schemas.openxmlformats.org/officeDocument/2006/math">
                    <m:r>
                      <a:rPr lang="kk-KZ" sz="2400" i="1">
                        <a:latin typeface="Cambria Math" panose="02040503050406030204" pitchFamily="18" charset="0"/>
                      </a:rPr>
                      <m:t>𝑃</m:t>
                    </m:r>
                    <m:d>
                      <m:dPr>
                        <m:ctrlPr>
                          <a:rPr lang="ru-RU" sz="2400" i="1">
                            <a:latin typeface="Cambria Math"/>
                          </a:rPr>
                        </m:ctrlPr>
                      </m:dPr>
                      <m:e>
                        <m:r>
                          <a:rPr lang="kk-KZ" sz="2400" i="1">
                            <a:latin typeface="Cambria Math" panose="02040503050406030204" pitchFamily="18" charset="0"/>
                          </a:rPr>
                          <m:t>𝛺</m:t>
                        </m:r>
                      </m:e>
                    </m:d>
                    <m:r>
                      <a:rPr lang="kk-KZ" sz="2400" i="1">
                        <a:latin typeface="Cambria Math" panose="02040503050406030204" pitchFamily="18" charset="0"/>
                      </a:rPr>
                      <m:t>=1</m:t>
                    </m:r>
                  </m:oMath>
                </a14:m>
                <a:endParaRPr lang="ru-RU" sz="2400" dirty="0">
                  <a:latin typeface="Times New Roman" panose="02020603050405020304" pitchFamily="18" charset="0"/>
                  <a:cs typeface="Times New Roman" panose="02020603050405020304" pitchFamily="18" charset="0"/>
                </a:endParaRPr>
              </a:p>
              <a:p>
                <a:pPr>
                  <a:lnSpc>
                    <a:spcPct val="107000"/>
                  </a:lnSpc>
                  <a:spcAft>
                    <a:spcPts val="0"/>
                  </a:spcAft>
                </a:pP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mc:Choice>
        <mc:Fallback>
          <p:sp>
            <p:nvSpPr>
              <p:cNvPr id="4" name="Прямоугольник 3"/>
              <p:cNvSpPr>
                <a:spLocks noRot="1" noChangeAspect="1" noMove="1" noResize="1" noEditPoints="1" noAdjustHandles="1" noChangeArrowheads="1" noChangeShapeType="1" noTextEdit="1"/>
              </p:cNvSpPr>
              <p:nvPr/>
            </p:nvSpPr>
            <p:spPr>
              <a:xfrm>
                <a:off x="457200" y="1308291"/>
                <a:ext cx="8075240" cy="5460084"/>
              </a:xfrm>
              <a:prstGeom prst="rect">
                <a:avLst/>
              </a:prstGeom>
              <a:blipFill rotWithShape="0">
                <a:blip r:embed="rId2" cstate="print"/>
                <a:stretch>
                  <a:fillRect l="-1132" t="-894" r="-528"/>
                </a:stretch>
              </a:blipFill>
            </p:spPr>
            <p:txBody>
              <a:bodyPr/>
              <a:lstStyle/>
              <a:p>
                <a:r>
                  <a:rPr lang="ru-RU">
                    <a:noFill/>
                  </a:rPr>
                  <a:t> </a:t>
                </a:r>
              </a:p>
            </p:txBody>
          </p:sp>
        </mc:Fallback>
      </mc:AlternateContent>
    </p:spTree>
    <p:extLst>
      <p:ext uri="{BB962C8B-B14F-4D97-AF65-F5344CB8AC3E}">
        <p14:creationId xmlns:p14="http://schemas.microsoft.com/office/powerpoint/2010/main" xmlns="" val="17806396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60648"/>
            <a:ext cx="9144000" cy="1569660"/>
          </a:xfrm>
          <a:prstGeom prst="rect">
            <a:avLst/>
          </a:prstGeom>
        </p:spPr>
        <p:txBody>
          <a:bodyPr wrap="square">
            <a:spAutoFit/>
          </a:bodyPr>
          <a:lstStyle/>
          <a:p>
            <a:pPr>
              <a:spcAft>
                <a:spcPts val="0"/>
              </a:spcAft>
            </a:pPr>
            <a:r>
              <a:rPr lang="kk-KZ" sz="2400"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Мысал 5. П Е Р И М Е Т Р сөзінің әріптерінің орындарын алмастыру арқылы әртүрлі сөздер (мағынасыз да болуы мүмкін) жасалды. Кездейсоқ таңдалған сөзде дауысты дыбыстар (Е, Е, И) қатар тұруының ықтималдығын тап. </a:t>
            </a:r>
            <a:endParaRPr lang="ru-RU" sz="16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xmlns="" Requires="a14">
          <p:sp>
            <p:nvSpPr>
              <p:cNvPr id="3" name="Прямоугольник 2"/>
              <p:cNvSpPr/>
              <p:nvPr/>
            </p:nvSpPr>
            <p:spPr>
              <a:xfrm>
                <a:off x="395536" y="2204864"/>
                <a:ext cx="8352928" cy="3538405"/>
              </a:xfrm>
              <a:prstGeom prst="rect">
                <a:avLst/>
              </a:prstGeom>
            </p:spPr>
            <p:txBody>
              <a:bodyPr wrap="square">
                <a:spAutoFit/>
              </a:bodyPr>
              <a:lstStyle/>
              <a:p>
                <a:pPr>
                  <a:spcAft>
                    <a:spcPts val="0"/>
                  </a:spcAft>
                </a:pPr>
                <a:r>
                  <a:rPr lang="kk-KZ" sz="2000" dirty="0">
                    <a:latin typeface="Times New Roman" panose="02020603050405020304" pitchFamily="18" charset="0"/>
                    <a:ea typeface="Times New Roman" panose="02020603050405020304" pitchFamily="18" charset="0"/>
                  </a:rPr>
                  <a:t>Шешуі: </a:t>
                </a:r>
              </a:p>
              <a:p>
                <a:pPr>
                  <a:spcAft>
                    <a:spcPts val="0"/>
                  </a:spcAft>
                </a:pPr>
                <a:r>
                  <a:rPr lang="kk-KZ" sz="2000" dirty="0">
                    <a:latin typeface="Times New Roman" panose="02020603050405020304" pitchFamily="18" charset="0"/>
                    <a:ea typeface="Times New Roman" panose="02020603050405020304" pitchFamily="18" charset="0"/>
                  </a:rPr>
                  <a:t>Сынақтың нәтижесі – берілген </a:t>
                </a:r>
                <a:r>
                  <a:rPr lang="kk-KZ" sz="2000" dirty="0">
                    <a:latin typeface="Cambria" panose="02040503050406030204" pitchFamily="18" charset="0"/>
                    <a:ea typeface="Cambria" panose="02040503050406030204" pitchFamily="18" charset="0"/>
                    <a:cs typeface="Cambria" panose="02040503050406030204" pitchFamily="18" charset="0"/>
                  </a:rPr>
                  <a:t>сөздің әріптерінен жасалған әртүрлі сөздер</a:t>
                </a:r>
                <a:r>
                  <a:rPr lang="kk-KZ" sz="2000" dirty="0">
                    <a:latin typeface="Times New Roman" panose="02020603050405020304" pitchFamily="18" charset="0"/>
                    <a:ea typeface="Times New Roman" panose="02020603050405020304" pitchFamily="18" charset="0"/>
                  </a:rPr>
                  <a:t>. </a:t>
                </a:r>
                <a:endParaRPr lang="ru-RU" sz="1400" dirty="0">
                  <a:effectLst/>
                  <a:latin typeface="Times New Roman" panose="02020603050405020304" pitchFamily="18" charset="0"/>
                  <a:ea typeface="Times New Roman" panose="02020603050405020304" pitchFamily="18" charset="0"/>
                </a:endParaRPr>
              </a:p>
              <a:p>
                <a:pPr>
                  <a:spcAft>
                    <a:spcPts val="0"/>
                  </a:spcAft>
                </a:pPr>
                <a:r>
                  <a:rPr lang="kk-KZ" sz="2000" dirty="0">
                    <a:latin typeface="Times New Roman" panose="02020603050405020304" pitchFamily="18" charset="0"/>
                    <a:ea typeface="Times New Roman" panose="02020603050405020304" pitchFamily="18" charset="0"/>
                  </a:rPr>
                  <a:t>Кездейсоқ оқиға </a:t>
                </a:r>
                <a:r>
                  <a:rPr lang="kk-KZ" sz="2000" i="1" dirty="0">
                    <a:latin typeface="Times New Roman" panose="02020603050405020304" pitchFamily="18" charset="0"/>
                    <a:ea typeface="Times New Roman" panose="02020603050405020304" pitchFamily="18" charset="0"/>
                  </a:rPr>
                  <a:t>А</a:t>
                </a:r>
                <a:r>
                  <a:rPr lang="kk-KZ" sz="2000" dirty="0">
                    <a:latin typeface="Times New Roman" panose="02020603050405020304" pitchFamily="18" charset="0"/>
                    <a:ea typeface="Times New Roman" panose="02020603050405020304" pitchFamily="18" charset="0"/>
                  </a:rPr>
                  <a:t> – жасалған сөзде дауысты әріптердің қатар тұруы.</a:t>
                </a:r>
                <a:endParaRPr lang="ru-RU" sz="1400" dirty="0">
                  <a:effectLst/>
                  <a:latin typeface="Times New Roman" panose="02020603050405020304" pitchFamily="18" charset="0"/>
                  <a:ea typeface="Times New Roman" panose="02020603050405020304" pitchFamily="18" charset="0"/>
                </a:endParaRPr>
              </a:p>
              <a:p>
                <a:pPr>
                  <a:spcAft>
                    <a:spcPts val="0"/>
                  </a:spcAft>
                </a:pPr>
                <a:r>
                  <a:rPr lang="kk-KZ" sz="2000" dirty="0">
                    <a:latin typeface="Times New Roman" panose="02020603050405020304" pitchFamily="18" charset="0"/>
                    <a:ea typeface="Times New Roman" panose="02020603050405020304" pitchFamily="18" charset="0"/>
                  </a:rPr>
                  <a:t>Сонда </a:t>
                </a:r>
                <a:r>
                  <a:rPr lang="kk-KZ" sz="2000" i="1" dirty="0">
                    <a:latin typeface="Times New Roman" panose="02020603050405020304" pitchFamily="18" charset="0"/>
                    <a:ea typeface="Times New Roman" panose="02020603050405020304" pitchFamily="18" charset="0"/>
                  </a:rPr>
                  <a:t>А</a:t>
                </a:r>
                <a:r>
                  <a:rPr lang="kk-KZ" sz="2000" dirty="0">
                    <a:latin typeface="Times New Roman" panose="02020603050405020304" pitchFamily="18" charset="0"/>
                    <a:ea typeface="Times New Roman" panose="02020603050405020304" pitchFamily="18" charset="0"/>
                  </a:rPr>
                  <a:t> оқиғасына қолайлы нәтижелер саны:  </a:t>
                </a:r>
                <a14:m>
                  <m:oMath xmlns:m="http://schemas.openxmlformats.org/officeDocument/2006/math">
                    <m:r>
                      <a:rPr lang="en-US" sz="2000" i="1">
                        <a:latin typeface="Cambria Math" panose="02040503050406030204" pitchFamily="18" charset="0"/>
                        <a:ea typeface="Times New Roman" panose="02020603050405020304" pitchFamily="18" charset="0"/>
                      </a:rPr>
                      <m:t>𝑚</m:t>
                    </m:r>
                    <m:r>
                      <a:rPr lang="ru-RU" sz="2000" i="1">
                        <a:latin typeface="Cambria Math" panose="02040503050406030204" pitchFamily="18" charset="0"/>
                        <a:ea typeface="Times New Roman" panose="02020603050405020304" pitchFamily="18" charset="0"/>
                      </a:rPr>
                      <m:t>=</m:t>
                    </m:r>
                    <m:f>
                      <m:fPr>
                        <m:ctrlPr>
                          <a:rPr lang="ru-RU" sz="2000" i="1">
                            <a:latin typeface="Cambria Math"/>
                            <a:ea typeface="Cambria" panose="02040503050406030204" pitchFamily="18" charset="0"/>
                            <a:cs typeface="Cambria" panose="02040503050406030204" pitchFamily="18" charset="0"/>
                          </a:rPr>
                        </m:ctrlPr>
                      </m:fPr>
                      <m:num>
                        <m:r>
                          <a:rPr lang="kk-KZ" sz="2000" i="1">
                            <a:latin typeface="Cambria Math" panose="02040503050406030204" pitchFamily="18" charset="0"/>
                            <a:ea typeface="Cambria" panose="02040503050406030204" pitchFamily="18" charset="0"/>
                            <a:cs typeface="Cambria" panose="02040503050406030204" pitchFamily="18" charset="0"/>
                          </a:rPr>
                          <m:t>6!</m:t>
                        </m:r>
                      </m:num>
                      <m:den>
                        <m:r>
                          <a:rPr lang="kk-KZ" sz="2000" i="1">
                            <a:latin typeface="Cambria Math" panose="02040503050406030204" pitchFamily="18" charset="0"/>
                            <a:ea typeface="Cambria" panose="02040503050406030204" pitchFamily="18" charset="0"/>
                            <a:cs typeface="Cambria" panose="02040503050406030204" pitchFamily="18" charset="0"/>
                          </a:rPr>
                          <m:t>2!</m:t>
                        </m:r>
                      </m:den>
                    </m:f>
                    <m:r>
                      <a:rPr lang="kk-KZ" sz="2000" i="1">
                        <a:latin typeface="Cambria Math" panose="02040503050406030204" pitchFamily="18" charset="0"/>
                        <a:ea typeface="Cambria" panose="02040503050406030204" pitchFamily="18" charset="0"/>
                        <a:cs typeface="Cambria" panose="02040503050406030204" pitchFamily="18" charset="0"/>
                      </a:rPr>
                      <m:t>∙</m:t>
                    </m:r>
                    <m:f>
                      <m:fPr>
                        <m:ctrlPr>
                          <a:rPr lang="ru-RU" sz="2000" i="1">
                            <a:latin typeface="Cambria Math"/>
                            <a:ea typeface="Cambria" panose="02040503050406030204" pitchFamily="18" charset="0"/>
                            <a:cs typeface="Cambria" panose="02040503050406030204" pitchFamily="18" charset="0"/>
                          </a:rPr>
                        </m:ctrlPr>
                      </m:fPr>
                      <m:num>
                        <m:r>
                          <a:rPr lang="kk-KZ" sz="2000" i="1">
                            <a:latin typeface="Cambria Math" panose="02040503050406030204" pitchFamily="18" charset="0"/>
                            <a:ea typeface="Cambria" panose="02040503050406030204" pitchFamily="18" charset="0"/>
                            <a:cs typeface="Cambria" panose="02040503050406030204" pitchFamily="18" charset="0"/>
                          </a:rPr>
                          <m:t>3!</m:t>
                        </m:r>
                      </m:num>
                      <m:den>
                        <m:r>
                          <a:rPr lang="kk-KZ" sz="2000" i="1">
                            <a:latin typeface="Cambria Math" panose="02040503050406030204" pitchFamily="18" charset="0"/>
                            <a:ea typeface="Cambria" panose="02040503050406030204" pitchFamily="18" charset="0"/>
                            <a:cs typeface="Cambria" panose="02040503050406030204" pitchFamily="18" charset="0"/>
                          </a:rPr>
                          <m:t>2!</m:t>
                        </m:r>
                      </m:den>
                    </m:f>
                  </m:oMath>
                </a14:m>
                <a:r>
                  <a:rPr lang="kk-KZ" sz="2000" dirty="0">
                    <a:latin typeface="Cambria" panose="02040503050406030204" pitchFamily="18" charset="0"/>
                    <a:ea typeface="Cambria" panose="02040503050406030204" pitchFamily="18" charset="0"/>
                    <a:cs typeface="Cambria" panose="02040503050406030204" pitchFamily="18" charset="0"/>
                  </a:rPr>
                  <a:t>.</a:t>
                </a:r>
                <a:endParaRPr lang="ru-RU" sz="1400" dirty="0">
                  <a:effectLst/>
                  <a:latin typeface="Times New Roman" panose="02020603050405020304" pitchFamily="18" charset="0"/>
                  <a:ea typeface="Times New Roman" panose="02020603050405020304" pitchFamily="18" charset="0"/>
                </a:endParaRPr>
              </a:p>
              <a:p>
                <a:pPr>
                  <a:spcAft>
                    <a:spcPts val="0"/>
                  </a:spcAft>
                </a:pPr>
                <a:r>
                  <a:rPr lang="kk-KZ" sz="2000" dirty="0">
                    <a:latin typeface="Times New Roman" panose="02020603050405020304" pitchFamily="18" charset="0"/>
                    <a:ea typeface="Times New Roman" panose="02020603050405020304" pitchFamily="18" charset="0"/>
                  </a:rPr>
                  <a:t>Барлық нәтижелер саны:   </a:t>
                </a:r>
                <a14:m>
                  <m:oMath xmlns:m="http://schemas.openxmlformats.org/officeDocument/2006/math">
                    <m:r>
                      <a:rPr lang="kk-KZ" sz="2000" i="1">
                        <a:latin typeface="Cambria Math" panose="02040503050406030204" pitchFamily="18" charset="0"/>
                        <a:ea typeface="Times New Roman" panose="02020603050405020304" pitchFamily="18" charset="0"/>
                      </a:rPr>
                      <m:t>𝑛</m:t>
                    </m:r>
                    <m:r>
                      <a:rPr lang="kk-KZ" sz="2000" i="1">
                        <a:latin typeface="Cambria Math" panose="02040503050406030204" pitchFamily="18" charset="0"/>
                        <a:ea typeface="Times New Roman" panose="02020603050405020304" pitchFamily="18" charset="0"/>
                      </a:rPr>
                      <m:t>=</m:t>
                    </m:r>
                    <m:f>
                      <m:fPr>
                        <m:ctrlPr>
                          <a:rPr lang="ru-RU" sz="2000" i="1">
                            <a:latin typeface="Cambria Math"/>
                            <a:ea typeface="Cambria" panose="02040503050406030204" pitchFamily="18" charset="0"/>
                            <a:cs typeface="Cambria" panose="02040503050406030204" pitchFamily="18" charset="0"/>
                          </a:rPr>
                        </m:ctrlPr>
                      </m:fPr>
                      <m:num>
                        <m:r>
                          <a:rPr lang="kk-KZ" sz="2000" i="1">
                            <a:latin typeface="Cambria Math" panose="02040503050406030204" pitchFamily="18" charset="0"/>
                            <a:ea typeface="Cambria" panose="02040503050406030204" pitchFamily="18" charset="0"/>
                            <a:cs typeface="Cambria" panose="02040503050406030204" pitchFamily="18" charset="0"/>
                          </a:rPr>
                          <m:t>8!</m:t>
                        </m:r>
                      </m:num>
                      <m:den>
                        <m:r>
                          <a:rPr lang="kk-KZ" sz="2000" i="1">
                            <a:latin typeface="Cambria Math" panose="02040503050406030204" pitchFamily="18" charset="0"/>
                            <a:ea typeface="Cambria" panose="02040503050406030204" pitchFamily="18" charset="0"/>
                            <a:cs typeface="Cambria" panose="02040503050406030204" pitchFamily="18" charset="0"/>
                          </a:rPr>
                          <m:t>2!2!</m:t>
                        </m:r>
                      </m:den>
                    </m:f>
                  </m:oMath>
                </a14:m>
                <a:endParaRPr lang="ru-RU" sz="1400" dirty="0">
                  <a:effectLst/>
                  <a:latin typeface="Times New Roman" panose="02020603050405020304" pitchFamily="18" charset="0"/>
                  <a:ea typeface="Times New Roman" panose="02020603050405020304" pitchFamily="18" charset="0"/>
                </a:endParaRPr>
              </a:p>
              <a:p>
                <a:pPr>
                  <a:spcAft>
                    <a:spcPts val="0"/>
                  </a:spcAft>
                </a:pPr>
                <a:r>
                  <a:rPr lang="kk-KZ" sz="2000" dirty="0">
                    <a:latin typeface="Cambria" panose="02040503050406030204" pitchFamily="18" charset="0"/>
                    <a:ea typeface="Times New Roman" panose="02020603050405020304" pitchFamily="18" charset="0"/>
                  </a:rPr>
                  <a:t>Ықтималдықтың классикалық анықтамасы бойынша:</a:t>
                </a:r>
                <a:endParaRPr lang="ru-RU" sz="1400" dirty="0">
                  <a:effectLst/>
                  <a:latin typeface="Times New Roman" panose="02020603050405020304" pitchFamily="18" charset="0"/>
                  <a:ea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r>
                        <a:rPr lang="kk-KZ" sz="2000" i="1">
                          <a:latin typeface="Cambria Math" panose="02040503050406030204" pitchFamily="18" charset="0"/>
                          <a:ea typeface="Times New Roman" panose="02020603050405020304" pitchFamily="18" charset="0"/>
                          <a:cs typeface="Times New Roman" panose="02020603050405020304" pitchFamily="18" charset="0"/>
                        </a:rPr>
                        <m:t>𝑃</m:t>
                      </m:r>
                      <m:d>
                        <m:dPr>
                          <m:ctrlPr>
                            <a:rPr lang="ru-RU" sz="2000" i="1">
                              <a:latin typeface="Cambria Math"/>
                            </a:rPr>
                          </m:ctrlPr>
                        </m:dPr>
                        <m:e>
                          <m:r>
                            <a:rPr lang="kk-KZ" sz="2000" i="1">
                              <a:latin typeface="Cambria Math" panose="02040503050406030204" pitchFamily="18" charset="0"/>
                              <a:ea typeface="Times New Roman" panose="02020603050405020304" pitchFamily="18" charset="0"/>
                              <a:cs typeface="Times New Roman" panose="02020603050405020304" pitchFamily="18" charset="0"/>
                            </a:rPr>
                            <m:t>𝐴</m:t>
                          </m:r>
                        </m:e>
                      </m:d>
                      <m:r>
                        <a:rPr lang="kk-KZ" sz="2000" i="1">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latin typeface="Cambria Math"/>
                            </a:rPr>
                          </m:ctrlPr>
                        </m:fPr>
                        <m:num>
                          <m:f>
                            <m:fPr>
                              <m:ctrlPr>
                                <a:rPr lang="ru-RU" sz="2000" i="1">
                                  <a:latin typeface="Cambria Math"/>
                                  <a:ea typeface="Cambria" panose="02040503050406030204" pitchFamily="18" charset="0"/>
                                  <a:cs typeface="Cambria" panose="02040503050406030204" pitchFamily="18" charset="0"/>
                                </a:rPr>
                              </m:ctrlPr>
                            </m:fPr>
                            <m:num>
                              <m:r>
                                <a:rPr lang="kk-KZ" sz="2000" i="1">
                                  <a:latin typeface="Cambria Math" panose="02040503050406030204" pitchFamily="18" charset="0"/>
                                  <a:ea typeface="Cambria" panose="02040503050406030204" pitchFamily="18" charset="0"/>
                                  <a:cs typeface="Cambria" panose="02040503050406030204" pitchFamily="18" charset="0"/>
                                </a:rPr>
                                <m:t>6!</m:t>
                              </m:r>
                            </m:num>
                            <m:den>
                              <m:r>
                                <a:rPr lang="kk-KZ" sz="2000" i="1">
                                  <a:latin typeface="Cambria Math" panose="02040503050406030204" pitchFamily="18" charset="0"/>
                                  <a:ea typeface="Cambria" panose="02040503050406030204" pitchFamily="18" charset="0"/>
                                  <a:cs typeface="Cambria" panose="02040503050406030204" pitchFamily="18" charset="0"/>
                                </a:rPr>
                                <m:t>2!</m:t>
                              </m:r>
                            </m:den>
                          </m:f>
                          <m:r>
                            <a:rPr lang="kk-KZ" sz="2000" i="1">
                              <a:latin typeface="Cambria Math" panose="02040503050406030204" pitchFamily="18" charset="0"/>
                              <a:ea typeface="Cambria" panose="02040503050406030204" pitchFamily="18" charset="0"/>
                              <a:cs typeface="Cambria" panose="02040503050406030204" pitchFamily="18" charset="0"/>
                            </a:rPr>
                            <m:t>∙</m:t>
                          </m:r>
                          <m:f>
                            <m:fPr>
                              <m:ctrlPr>
                                <a:rPr lang="ru-RU" sz="2000" i="1">
                                  <a:latin typeface="Cambria Math"/>
                                  <a:ea typeface="Cambria" panose="02040503050406030204" pitchFamily="18" charset="0"/>
                                  <a:cs typeface="Cambria" panose="02040503050406030204" pitchFamily="18" charset="0"/>
                                </a:rPr>
                              </m:ctrlPr>
                            </m:fPr>
                            <m:num>
                              <m:r>
                                <a:rPr lang="kk-KZ" sz="2000" i="1">
                                  <a:latin typeface="Cambria Math" panose="02040503050406030204" pitchFamily="18" charset="0"/>
                                  <a:ea typeface="Cambria" panose="02040503050406030204" pitchFamily="18" charset="0"/>
                                  <a:cs typeface="Cambria" panose="02040503050406030204" pitchFamily="18" charset="0"/>
                                </a:rPr>
                                <m:t>3!</m:t>
                              </m:r>
                            </m:num>
                            <m:den>
                              <m:r>
                                <a:rPr lang="kk-KZ" sz="2000" i="1">
                                  <a:latin typeface="Cambria Math" panose="02040503050406030204" pitchFamily="18" charset="0"/>
                                  <a:ea typeface="Cambria" panose="02040503050406030204" pitchFamily="18" charset="0"/>
                                  <a:cs typeface="Cambria" panose="02040503050406030204" pitchFamily="18" charset="0"/>
                                </a:rPr>
                                <m:t>2!</m:t>
                              </m:r>
                            </m:den>
                          </m:f>
                        </m:num>
                        <m:den>
                          <m:f>
                            <m:fPr>
                              <m:ctrlPr>
                                <a:rPr lang="ru-RU" sz="2000" i="1">
                                  <a:latin typeface="Cambria Math"/>
                                  <a:ea typeface="Cambria" panose="02040503050406030204" pitchFamily="18" charset="0"/>
                                  <a:cs typeface="Cambria" panose="02040503050406030204" pitchFamily="18" charset="0"/>
                                </a:rPr>
                              </m:ctrlPr>
                            </m:fPr>
                            <m:num>
                              <m:r>
                                <a:rPr lang="kk-KZ" sz="2000" i="1">
                                  <a:latin typeface="Cambria Math" panose="02040503050406030204" pitchFamily="18" charset="0"/>
                                  <a:ea typeface="Cambria" panose="02040503050406030204" pitchFamily="18" charset="0"/>
                                  <a:cs typeface="Cambria" panose="02040503050406030204" pitchFamily="18" charset="0"/>
                                </a:rPr>
                                <m:t>8!</m:t>
                              </m:r>
                            </m:num>
                            <m:den>
                              <m:r>
                                <a:rPr lang="kk-KZ" sz="2000" i="1">
                                  <a:latin typeface="Cambria Math" panose="02040503050406030204" pitchFamily="18" charset="0"/>
                                  <a:ea typeface="Cambria" panose="02040503050406030204" pitchFamily="18" charset="0"/>
                                  <a:cs typeface="Cambria" panose="02040503050406030204" pitchFamily="18" charset="0"/>
                                </a:rPr>
                                <m:t>2!2!</m:t>
                              </m:r>
                            </m:den>
                          </m:f>
                        </m:den>
                      </m:f>
                      <m:r>
                        <a:rPr lang="ru-RU" sz="2000" i="1">
                          <a:latin typeface="Cambria Math" panose="02040503050406030204" pitchFamily="18" charset="0"/>
                          <a:ea typeface="Times New Roman" panose="02020603050405020304" pitchFamily="18" charset="0"/>
                          <a:cs typeface="Times New Roman" panose="02020603050405020304" pitchFamily="18" charset="0"/>
                        </a:rPr>
                        <m:t>=</m:t>
                      </m:r>
                      <m:f>
                        <m:fPr>
                          <m:ctrlPr>
                            <a:rPr lang="ru-RU" sz="2000" i="1">
                              <a:latin typeface="Cambria Math"/>
                            </a:rPr>
                          </m:ctrlPr>
                        </m:fPr>
                        <m:num>
                          <m:r>
                            <a:rPr lang="ru-RU" sz="2000" i="1">
                              <a:latin typeface="Cambria Math" panose="02040503050406030204" pitchFamily="18" charset="0"/>
                              <a:ea typeface="Times New Roman" panose="02020603050405020304" pitchFamily="18" charset="0"/>
                              <a:cs typeface="Times New Roman" panose="02020603050405020304" pitchFamily="18" charset="0"/>
                            </a:rPr>
                            <m:t>3</m:t>
                          </m:r>
                        </m:num>
                        <m:den>
                          <m:r>
                            <a:rPr lang="ru-RU" sz="2000" i="1">
                              <a:latin typeface="Cambria Math" panose="02040503050406030204" pitchFamily="18" charset="0"/>
                              <a:ea typeface="Times New Roman" panose="02020603050405020304" pitchFamily="18" charset="0"/>
                              <a:cs typeface="Times New Roman" panose="02020603050405020304" pitchFamily="18" charset="0"/>
                            </a:rPr>
                            <m:t>28</m:t>
                          </m:r>
                        </m:den>
                      </m:f>
                      <m:r>
                        <a:rPr lang="ru-RU" sz="2000" i="1">
                          <a:latin typeface="Cambria Math" panose="02040503050406030204" pitchFamily="18" charset="0"/>
                          <a:ea typeface="Times New Roman" panose="02020603050405020304" pitchFamily="18" charset="0"/>
                          <a:cs typeface="Times New Roman" panose="02020603050405020304" pitchFamily="18" charset="0"/>
                        </a:rPr>
                        <m:t>.</m:t>
                      </m:r>
                    </m:oMath>
                  </m:oMathPara>
                </a14:m>
                <a:endParaRPr lang="ru-RU" sz="2000" dirty="0"/>
              </a:p>
            </p:txBody>
          </p:sp>
        </mc:Choice>
        <mc:Fallback>
          <p:sp>
            <p:nvSpPr>
              <p:cNvPr id="3" name="Прямоугольник 2"/>
              <p:cNvSpPr>
                <a:spLocks noRot="1" noChangeAspect="1" noMove="1" noResize="1" noEditPoints="1" noAdjustHandles="1" noChangeArrowheads="1" noChangeShapeType="1" noTextEdit="1"/>
              </p:cNvSpPr>
              <p:nvPr/>
            </p:nvSpPr>
            <p:spPr>
              <a:xfrm>
                <a:off x="395536" y="2204864"/>
                <a:ext cx="8352928" cy="3538405"/>
              </a:xfrm>
              <a:prstGeom prst="rect">
                <a:avLst/>
              </a:prstGeom>
              <a:blipFill>
                <a:blip r:embed="rId2" cstate="print"/>
                <a:stretch>
                  <a:fillRect l="-803" t="-1034"/>
                </a:stretch>
              </a:blipFill>
            </p:spPr>
            <p:txBody>
              <a:bodyPr/>
              <a:lstStyle/>
              <a:p>
                <a:r>
                  <a:rPr lang="ru-RU">
                    <a:noFill/>
                  </a:rPr>
                  <a:t> </a:t>
                </a:r>
              </a:p>
            </p:txBody>
          </p:sp>
        </mc:Fallback>
      </mc:AlternateContent>
    </p:spTree>
    <p:extLst>
      <p:ext uri="{BB962C8B-B14F-4D97-AF65-F5344CB8AC3E}">
        <p14:creationId xmlns:p14="http://schemas.microsoft.com/office/powerpoint/2010/main" xmlns="" val="3813848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6044"/>
            <a:ext cx="882047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Көлік жүргізу курсын өткеннен кейін жүргізуші куәлігін алу үшін кандидат тест тапсырады. Бірінші мүмкіндіктен тестті тапсыру ықтималдығы 0,8. Бірінші мүмкіндіктен тестті тапсыра алмаған кандидаттар оны қайтадан тапсыра алады. Екінші мүмкіндіктен тестті тапсыру ықтималдығы 0,5. </a:t>
            </a:r>
            <a:endParaRPr kumimoji="0" lang="ru-RU"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Төмендегі </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ағаш» диаграммасын толтыр: </a:t>
            </a:r>
            <a:endParaRPr kumimoji="0" lang="kk-KZ"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 name="Прямоугольник 4"/>
          <p:cNvSpPr/>
          <p:nvPr/>
        </p:nvSpPr>
        <p:spPr>
          <a:xfrm>
            <a:off x="5436096" y="3140968"/>
            <a:ext cx="3491880" cy="2585323"/>
          </a:xfrm>
          <a:prstGeom prst="rect">
            <a:avLst/>
          </a:prstGeom>
        </p:spPr>
        <p:txBody>
          <a:bodyPr wrap="square">
            <a:spAutoFit/>
          </a:bodyPr>
          <a:lstStyle/>
          <a:p>
            <a:r>
              <a:rPr lang="kk-KZ" dirty="0">
                <a:latin typeface="Times New Roman" panose="02020603050405020304" pitchFamily="18" charset="0"/>
                <a:cs typeface="Times New Roman" panose="02020603050405020304" pitchFamily="18" charset="0"/>
              </a:rPr>
              <a:t>а) Кандидаттың тестті екінші мүмкіндіктен тапсыру ықтималдығын тап</a:t>
            </a:r>
            <a:r>
              <a:rPr lang="kk-KZ" dirty="0" smtClean="0">
                <a:latin typeface="Times New Roman" panose="02020603050405020304" pitchFamily="18" charset="0"/>
                <a:cs typeface="Times New Roman" panose="02020603050405020304" pitchFamily="18" charset="0"/>
              </a:rPr>
              <a:t>.</a:t>
            </a:r>
          </a:p>
          <a:p>
            <a:endParaRPr lang="kk-KZ"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 Кандидаттың тестті тапсыру ықтималдығын тап</a:t>
            </a:r>
            <a:r>
              <a:rPr lang="kk-KZ" dirty="0" smtClean="0">
                <a:latin typeface="Times New Roman" panose="02020603050405020304" pitchFamily="18" charset="0"/>
                <a:cs typeface="Times New Roman" panose="02020603050405020304" pitchFamily="18" charset="0"/>
              </a:rPr>
              <a:t>.</a:t>
            </a:r>
          </a:p>
          <a:p>
            <a:endParaRPr lang="kk-KZ"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в) Кандидаттың тестті тапсыра алмау ықтималдығын тап.</a:t>
            </a:r>
          </a:p>
        </p:txBody>
      </p:sp>
      <p:sp>
        <p:nvSpPr>
          <p:cNvPr id="1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028" name="Object 4"/>
          <p:cNvGraphicFramePr>
            <a:graphicFrameLocks noChangeAspect="1"/>
          </p:cNvGraphicFramePr>
          <p:nvPr/>
        </p:nvGraphicFramePr>
        <p:xfrm>
          <a:off x="251519" y="2636912"/>
          <a:ext cx="4640407" cy="3240360"/>
        </p:xfrm>
        <a:graphic>
          <a:graphicData uri="http://schemas.openxmlformats.org/presentationml/2006/ole">
            <p:oleObj spid="_x0000_s1028" name="Bitmap Image" r:id="rId3" imgW="3343742" imgH="2333333" progId="Paint.Picture">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58410" y="2967335"/>
            <a:ext cx="2827184"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Рахмет</a:t>
            </a:r>
            <a:r>
              <a:rPr lang="kk-KZ"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endParaRPr lang="ru-RU"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solidFill>
                  <a:srgbClr val="002060"/>
                </a:solidFill>
                <a:latin typeface="Times New Roman" panose="02020603050405020304" pitchFamily="18" charset="0"/>
                <a:cs typeface="Times New Roman" panose="02020603050405020304" pitchFamily="18" charset="0"/>
              </a:rPr>
              <a:t>Қасиет.  </a:t>
            </a:r>
            <a:r>
              <a:rPr lang="kk-KZ" b="1" dirty="0">
                <a:solidFill>
                  <a:srgbClr val="002060"/>
                </a:solidFill>
                <a:latin typeface="Times New Roman" panose="02020603050405020304" pitchFamily="18" charset="0"/>
                <a:cs typeface="Times New Roman" panose="02020603050405020304" pitchFamily="18" charset="0"/>
              </a:rPr>
              <a:t>Үйлесімсіз оқиғалардың ықтималдықтарын қосу ережесі</a:t>
            </a:r>
            <a:endParaRPr lang="ru-RU"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xmlns="" Requires="a14">
          <p:sp>
            <p:nvSpPr>
              <p:cNvPr id="3" name="Объект 2"/>
              <p:cNvSpPr>
                <a:spLocks noGrp="1"/>
              </p:cNvSpPr>
              <p:nvPr>
                <p:ph idx="1"/>
              </p:nvPr>
            </p:nvSpPr>
            <p:spPr/>
            <p:txBody>
              <a:bodyPr/>
              <a:lstStyle/>
              <a:p>
                <a:r>
                  <a:rPr lang="kk-KZ" dirty="0">
                    <a:solidFill>
                      <a:srgbClr val="002060"/>
                    </a:solidFill>
                    <a:latin typeface="Times New Roman" panose="02020603050405020304" pitchFamily="18" charset="0"/>
                    <a:cs typeface="Times New Roman" panose="02020603050405020304" pitchFamily="18" charset="0"/>
                  </a:rPr>
                  <a:t>Егер </a:t>
                </a:r>
                <a14:m>
                  <m:oMath xmlns:m="http://schemas.openxmlformats.org/officeDocument/2006/math">
                    <m:r>
                      <a:rPr lang="kk-KZ" i="1">
                        <a:solidFill>
                          <a:srgbClr val="002060"/>
                        </a:solidFill>
                        <a:latin typeface="Cambria Math" panose="02040503050406030204" pitchFamily="18" charset="0"/>
                      </a:rPr>
                      <m:t>𝐴</m:t>
                    </m:r>
                    <m:r>
                      <a:rPr lang="kk-KZ" i="1">
                        <a:solidFill>
                          <a:srgbClr val="002060"/>
                        </a:solidFill>
                        <a:latin typeface="Cambria Math" panose="02040503050406030204" pitchFamily="18" charset="0"/>
                      </a:rPr>
                      <m:t> және </m:t>
                    </m:r>
                    <m:r>
                      <a:rPr lang="kk-KZ" i="1">
                        <a:solidFill>
                          <a:srgbClr val="002060"/>
                        </a:solidFill>
                        <a:latin typeface="Cambria Math" panose="02040503050406030204" pitchFamily="18" charset="0"/>
                      </a:rPr>
                      <m:t>𝐵</m:t>
                    </m:r>
                  </m:oMath>
                </a14:m>
                <a:r>
                  <a:rPr lang="kk-KZ" dirty="0">
                    <a:solidFill>
                      <a:srgbClr val="002060"/>
                    </a:solidFill>
                    <a:latin typeface="Times New Roman" panose="02020603050405020304" pitchFamily="18" charset="0"/>
                    <a:cs typeface="Times New Roman" panose="02020603050405020304" pitchFamily="18" charset="0"/>
                  </a:rPr>
                  <a:t> оқиғалары өзара үйлесімсіз болса, онда </a:t>
                </a:r>
                <a14:m>
                  <m:oMath xmlns:m="http://schemas.openxmlformats.org/officeDocument/2006/math">
                    <m:r>
                      <a:rPr lang="kk-KZ" i="1">
                        <a:solidFill>
                          <a:srgbClr val="002060"/>
                        </a:solidFill>
                        <a:latin typeface="Cambria Math" panose="02040503050406030204" pitchFamily="18" charset="0"/>
                      </a:rPr>
                      <m:t>𝑃</m:t>
                    </m:r>
                    <m:d>
                      <m:dPr>
                        <m:ctrlPr>
                          <a:rPr lang="ru-RU" i="1">
                            <a:solidFill>
                              <a:srgbClr val="002060"/>
                            </a:solidFill>
                            <a:latin typeface="Cambria Math"/>
                          </a:rPr>
                        </m:ctrlPr>
                      </m:dPr>
                      <m:e>
                        <m:r>
                          <a:rPr lang="kk-KZ" i="1">
                            <a:solidFill>
                              <a:srgbClr val="002060"/>
                            </a:solidFill>
                            <a:latin typeface="Cambria Math" panose="02040503050406030204" pitchFamily="18" charset="0"/>
                          </a:rPr>
                          <m:t>𝐴</m:t>
                        </m:r>
                        <m:r>
                          <a:rPr lang="kk-KZ" i="1">
                            <a:solidFill>
                              <a:srgbClr val="002060"/>
                            </a:solidFill>
                            <a:latin typeface="Cambria Math" panose="02040503050406030204" pitchFamily="18" charset="0"/>
                          </a:rPr>
                          <m:t>+</m:t>
                        </m:r>
                        <m:r>
                          <a:rPr lang="kk-KZ" i="1">
                            <a:solidFill>
                              <a:srgbClr val="002060"/>
                            </a:solidFill>
                            <a:latin typeface="Cambria Math" panose="02040503050406030204" pitchFamily="18" charset="0"/>
                          </a:rPr>
                          <m:t>𝐵</m:t>
                        </m:r>
                      </m:e>
                    </m:d>
                    <m:r>
                      <a:rPr lang="kk-KZ" i="1">
                        <a:solidFill>
                          <a:srgbClr val="002060"/>
                        </a:solidFill>
                        <a:latin typeface="Cambria Math" panose="02040503050406030204" pitchFamily="18" charset="0"/>
                      </a:rPr>
                      <m:t>=</m:t>
                    </m:r>
                    <m:r>
                      <a:rPr lang="kk-KZ" i="1">
                        <a:solidFill>
                          <a:srgbClr val="002060"/>
                        </a:solidFill>
                        <a:latin typeface="Cambria Math" panose="02040503050406030204" pitchFamily="18" charset="0"/>
                      </a:rPr>
                      <m:t>𝑃</m:t>
                    </m:r>
                    <m:d>
                      <m:dPr>
                        <m:ctrlPr>
                          <a:rPr lang="ru-RU" i="1">
                            <a:solidFill>
                              <a:srgbClr val="002060"/>
                            </a:solidFill>
                            <a:latin typeface="Cambria Math"/>
                          </a:rPr>
                        </m:ctrlPr>
                      </m:dPr>
                      <m:e>
                        <m:r>
                          <a:rPr lang="kk-KZ" i="1">
                            <a:solidFill>
                              <a:srgbClr val="002060"/>
                            </a:solidFill>
                            <a:latin typeface="Cambria Math" panose="02040503050406030204" pitchFamily="18" charset="0"/>
                          </a:rPr>
                          <m:t>𝐴</m:t>
                        </m:r>
                      </m:e>
                    </m:d>
                    <m:r>
                      <a:rPr lang="kk-KZ" i="1">
                        <a:solidFill>
                          <a:srgbClr val="002060"/>
                        </a:solidFill>
                        <a:latin typeface="Cambria Math" panose="02040503050406030204" pitchFamily="18" charset="0"/>
                      </a:rPr>
                      <m:t>+</m:t>
                    </m:r>
                    <m:r>
                      <a:rPr lang="kk-KZ" i="1">
                        <a:solidFill>
                          <a:srgbClr val="002060"/>
                        </a:solidFill>
                        <a:latin typeface="Cambria Math" panose="02040503050406030204" pitchFamily="18" charset="0"/>
                      </a:rPr>
                      <m:t>𝑃</m:t>
                    </m:r>
                    <m:r>
                      <a:rPr lang="kk-KZ" i="1">
                        <a:solidFill>
                          <a:srgbClr val="002060"/>
                        </a:solidFill>
                        <a:latin typeface="Cambria Math" panose="02040503050406030204" pitchFamily="18" charset="0"/>
                      </a:rPr>
                      <m:t>(</m:t>
                    </m:r>
                    <m:r>
                      <a:rPr lang="kk-KZ" i="1">
                        <a:solidFill>
                          <a:srgbClr val="002060"/>
                        </a:solidFill>
                        <a:latin typeface="Cambria Math" panose="02040503050406030204" pitchFamily="18" charset="0"/>
                      </a:rPr>
                      <m:t>𝐵</m:t>
                    </m:r>
                    <m:r>
                      <a:rPr lang="kk-KZ" i="1">
                        <a:solidFill>
                          <a:srgbClr val="002060"/>
                        </a:solidFill>
                        <a:latin typeface="Cambria Math" panose="02040503050406030204" pitchFamily="18" charset="0"/>
                      </a:rPr>
                      <m:t>)</m:t>
                    </m:r>
                  </m:oMath>
                </a14:m>
                <a:endParaRPr lang="ru-RU" dirty="0">
                  <a:solidFill>
                    <a:srgbClr val="002060"/>
                  </a:solidFill>
                  <a:latin typeface="Times New Roman" panose="02020603050405020304" pitchFamily="18" charset="0"/>
                  <a:cs typeface="Times New Roman" panose="02020603050405020304" pitchFamily="18" charset="0"/>
                </a:endParaRPr>
              </a:p>
              <a:p>
                <a:endParaRPr lang="ru-RU" dirty="0">
                  <a:solidFill>
                    <a:srgbClr val="002060"/>
                  </a:solidFill>
                  <a:latin typeface="Times New Roman" panose="02020603050405020304" pitchFamily="18" charset="0"/>
                  <a:cs typeface="Times New Roman" panose="02020603050405020304" pitchFamily="18" charset="0"/>
                </a:endParaRPr>
              </a:p>
            </p:txBody>
          </p:sp>
        </mc:Choice>
        <mc:Fallback>
          <p:sp>
            <p:nvSpPr>
              <p:cNvPr id="3" name="Объект 2"/>
              <p:cNvSpPr>
                <a:spLocks noGrp="1" noRot="1" noChangeAspect="1" noMove="1" noResize="1" noEditPoints="1" noAdjustHandles="1" noChangeArrowheads="1" noChangeShapeType="1" noTextEdit="1"/>
              </p:cNvSpPr>
              <p:nvPr>
                <p:ph idx="1"/>
              </p:nvPr>
            </p:nvSpPr>
            <p:spPr>
              <a:blipFill rotWithShape="0">
                <a:blip r:embed="rId2" cstate="print"/>
                <a:stretch>
                  <a:fillRect l="-1704" t="-1887"/>
                </a:stretch>
              </a:blipFill>
            </p:spPr>
            <p:txBody>
              <a:bodyPr/>
              <a:lstStyle/>
              <a:p>
                <a:r>
                  <a:rPr lang="ru-RU">
                    <a:noFill/>
                  </a:rPr>
                  <a:t> </a:t>
                </a:r>
              </a:p>
            </p:txBody>
          </p:sp>
        </mc:Fallback>
      </mc:AlternateContent>
      <p:pic>
        <p:nvPicPr>
          <p:cNvPr id="4" name="Рисунок 3"/>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75656" y="2636912"/>
            <a:ext cx="5976664" cy="3024335"/>
          </a:xfrm>
          <a:prstGeom prst="rect">
            <a:avLst/>
          </a:prstGeom>
          <a:noFill/>
          <a:ln>
            <a:noFill/>
          </a:ln>
        </p:spPr>
      </p:pic>
    </p:spTree>
    <p:extLst>
      <p:ext uri="{BB962C8B-B14F-4D97-AF65-F5344CB8AC3E}">
        <p14:creationId xmlns:p14="http://schemas.microsoft.com/office/powerpoint/2010/main" xmlns="" val="29964629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7"/>
        <p:cNvGrpSpPr/>
        <p:nvPr/>
      </p:nvGrpSpPr>
      <p:grpSpPr>
        <a:xfrm>
          <a:off x="0" y="0"/>
          <a:ext cx="0" cy="0"/>
          <a:chOff x="0" y="0"/>
          <a:chExt cx="0" cy="0"/>
        </a:xfrm>
      </p:grpSpPr>
      <p:sp>
        <p:nvSpPr>
          <p:cNvPr id="988" name="Google Shape;988;p48"/>
          <p:cNvSpPr/>
          <p:nvPr/>
        </p:nvSpPr>
        <p:spPr>
          <a:xfrm>
            <a:off x="1857356" y="4286256"/>
            <a:ext cx="6129339" cy="2080283"/>
          </a:xfrm>
          <a:prstGeom prst="roundRect">
            <a:avLst>
              <a:gd name="adj" fmla="val 12729"/>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989" name="Google Shape;989;p48"/>
          <p:cNvSpPr/>
          <p:nvPr/>
        </p:nvSpPr>
        <p:spPr>
          <a:xfrm>
            <a:off x="1042063" y="1847908"/>
            <a:ext cx="2864100" cy="3410000"/>
          </a:xfrm>
          <a:prstGeom prst="roundRect">
            <a:avLst>
              <a:gd name="adj" fmla="val 12729"/>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992" name="Google Shape;992;p48"/>
          <p:cNvSpPr txBox="1">
            <a:spLocks noGrp="1"/>
          </p:cNvSpPr>
          <p:nvPr>
            <p:ph type="ctrTitle"/>
          </p:nvPr>
        </p:nvSpPr>
        <p:spPr>
          <a:xfrm>
            <a:off x="2857488" y="714356"/>
            <a:ext cx="2565000" cy="579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kk-KZ" sz="2800" b="1" dirty="0">
                <a:latin typeface="Times New Roman" panose="02020603050405020304" pitchFamily="18" charset="0"/>
                <a:cs typeface="Times New Roman" panose="02020603050405020304" pitchFamily="18" charset="0"/>
              </a:rPr>
              <a:t>МЫСАЛ</a:t>
            </a:r>
            <a:endParaRPr sz="2800" b="1" dirty="0">
              <a:latin typeface="Times New Roman" panose="02020603050405020304" pitchFamily="18" charset="0"/>
              <a:cs typeface="Times New Roman" panose="02020603050405020304" pitchFamily="18" charset="0"/>
            </a:endParaRPr>
          </a:p>
        </p:txBody>
      </p:sp>
      <p:sp>
        <p:nvSpPr>
          <p:cNvPr id="991" name="Google Shape;991;p48"/>
          <p:cNvSpPr txBox="1">
            <a:spLocks noGrp="1"/>
          </p:cNvSpPr>
          <p:nvPr>
            <p:ph type="subTitle" idx="3"/>
          </p:nvPr>
        </p:nvSpPr>
        <p:spPr>
          <a:xfrm>
            <a:off x="1142976" y="4786322"/>
            <a:ext cx="7291461" cy="1500198"/>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RU" sz="2400"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pPr marL="0" lvl="0" indent="0" algn="ctr" rtl="0">
              <a:spcBef>
                <a:spcPts val="0"/>
              </a:spcBef>
              <a:spcAft>
                <a:spcPts val="0"/>
              </a:spcAft>
              <a:buNone/>
            </a:pPr>
            <a:r>
              <a:rPr lang="ru-RU" sz="2400" dirty="0">
                <a:latin typeface="Times New Roman" panose="02020603050405020304" pitchFamily="18" charset="0"/>
                <a:cs typeface="Times New Roman" panose="02020603050405020304" pitchFamily="18" charset="0"/>
              </a:rPr>
              <a:t>Р (</a:t>
            </a:r>
            <a:r>
              <a:rPr lang="en-US" sz="2400" dirty="0">
                <a:latin typeface="Times New Roman" panose="02020603050405020304" pitchFamily="18" charset="0"/>
                <a:cs typeface="Times New Roman" panose="02020603050405020304" pitchFamily="18" charset="0"/>
              </a:rPr>
              <a:t>C)= P (A+ B) = P (A) + P (B)= </a:t>
            </a:r>
            <a:r>
              <a:rPr lang="en-US" sz="2000" dirty="0">
                <a:latin typeface="Times New Roman" panose="02020603050405020304" pitchFamily="18" charset="0"/>
                <a:cs typeface="Times New Roman" panose="02020603050405020304" pitchFamily="18" charset="0"/>
              </a:rPr>
              <a:t>0,3</a:t>
            </a:r>
            <a:r>
              <a:rPr lang="en-US" sz="2400" dirty="0">
                <a:latin typeface="Times New Roman" panose="02020603050405020304" pitchFamily="18" charset="0"/>
                <a:cs typeface="Times New Roman" panose="02020603050405020304" pitchFamily="18" charset="0"/>
              </a:rPr>
              <a:t> +0,6 =0,9 </a:t>
            </a:r>
          </a:p>
          <a:p>
            <a:pPr marL="0" lvl="0" indent="0" algn="ctr" rtl="0">
              <a:spcBef>
                <a:spcPts val="0"/>
              </a:spcBef>
              <a:spcAft>
                <a:spcPts val="0"/>
              </a:spcAft>
              <a:buNone/>
            </a:pPr>
            <a:r>
              <a:rPr lang="en-US" sz="2400" dirty="0">
                <a:latin typeface="Times New Roman" panose="02020603050405020304" pitchFamily="18" charset="0"/>
                <a:cs typeface="Times New Roman" panose="02020603050405020304" pitchFamily="18" charset="0"/>
              </a:rPr>
              <a:t> </a:t>
            </a:r>
            <a:endParaRPr lang="kk-KZ" sz="2400" dirty="0">
              <a:latin typeface="Times New Roman" panose="02020603050405020304" pitchFamily="18" charset="0"/>
              <a:cs typeface="Times New Roman" panose="02020603050405020304" pitchFamily="18" charset="0"/>
            </a:endParaRPr>
          </a:p>
          <a:p>
            <a:pPr marL="0" lvl="0" indent="0" algn="r" rtl="0">
              <a:spcBef>
                <a:spcPts val="0"/>
              </a:spcBef>
              <a:spcAft>
                <a:spcPts val="0"/>
              </a:spcAft>
              <a:buNone/>
            </a:pPr>
            <a:r>
              <a:rPr lang="ru-RU" sz="2400" dirty="0" err="1">
                <a:latin typeface="Times New Roman" panose="02020603050405020304" pitchFamily="18" charset="0"/>
                <a:cs typeface="Times New Roman" panose="02020603050405020304" pitchFamily="18" charset="0"/>
              </a:rPr>
              <a:t>Жауабы</a:t>
            </a:r>
            <a:r>
              <a:rPr lang="ru-RU" sz="2400" dirty="0">
                <a:latin typeface="Times New Roman" panose="02020603050405020304" pitchFamily="18" charset="0"/>
                <a:cs typeface="Times New Roman" panose="02020603050405020304" pitchFamily="18" charset="0"/>
              </a:rPr>
              <a:t>: 0,9.</a:t>
            </a:r>
          </a:p>
        </p:txBody>
      </p:sp>
      <p:sp>
        <p:nvSpPr>
          <p:cNvPr id="8" name="Подзаголовок 7"/>
          <p:cNvSpPr>
            <a:spLocks noGrp="1"/>
          </p:cNvSpPr>
          <p:nvPr>
            <p:ph type="subTitle" idx="1"/>
          </p:nvPr>
        </p:nvSpPr>
        <p:spPr>
          <a:xfrm>
            <a:off x="714348" y="1643050"/>
            <a:ext cx="7643866" cy="1914400"/>
          </a:xfrm>
        </p:spPr>
        <p:txBody>
          <a:bodyPr/>
          <a:lstStyle/>
          <a:p>
            <a:pPr lvl="0" algn="just"/>
            <a:r>
              <a:rPr lang="ru-RU" sz="2800" dirty="0" err="1" smtClean="0">
                <a:latin typeface="Times New Roman" panose="02020603050405020304" pitchFamily="18" charset="0"/>
                <a:cs typeface="Times New Roman" panose="02020603050405020304" pitchFamily="18" charset="0"/>
              </a:rPr>
              <a:t>Егер</a:t>
            </a:r>
            <a:r>
              <a:rPr lang="ru-RU" sz="2800" dirty="0" smtClean="0">
                <a:latin typeface="Times New Roman" panose="02020603050405020304" pitchFamily="18" charset="0"/>
                <a:cs typeface="Times New Roman" panose="02020603050405020304" pitchFamily="18" charset="0"/>
              </a:rPr>
              <a:t> 4-тен </a:t>
            </a:r>
            <a:r>
              <a:rPr lang="ru-RU" sz="2800" dirty="0" err="1" smtClean="0">
                <a:latin typeface="Times New Roman" panose="02020603050405020304" pitchFamily="18" charset="0"/>
                <a:cs typeface="Times New Roman" panose="02020603050405020304" pitchFamily="18" charset="0"/>
              </a:rPr>
              <a:t>төмен емес</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баға алса</a:t>
            </a:r>
            <a:r>
              <a:rPr lang="ru-RU" sz="2800" dirty="0" smtClean="0">
                <a:latin typeface="Times New Roman" panose="02020603050405020304" pitchFamily="18" charset="0"/>
                <a:cs typeface="Times New Roman" panose="02020603050405020304" pitchFamily="18" charset="0"/>
              </a:rPr>
              <a:t>, курсант ату </a:t>
            </a:r>
            <a:r>
              <a:rPr lang="ru-RU" sz="2800" dirty="0" err="1" smtClean="0">
                <a:latin typeface="Times New Roman" panose="02020603050405020304" pitchFamily="18" charset="0"/>
                <a:cs typeface="Times New Roman" panose="02020603050405020304" pitchFamily="18" charset="0"/>
              </a:rPr>
              <a:t>бойынша</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сынақты тапсырады</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Егер</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оқ атқаны үшін </a:t>
            </a:r>
            <a:r>
              <a:rPr lang="ru-RU" sz="2800" dirty="0" smtClean="0">
                <a:latin typeface="Times New Roman" panose="02020603050405020304" pitchFamily="18" charset="0"/>
                <a:cs typeface="Times New Roman" panose="02020603050405020304" pitchFamily="18" charset="0"/>
              </a:rPr>
              <a:t>0,3 </a:t>
            </a:r>
            <a:r>
              <a:rPr lang="ru-RU" sz="2800" dirty="0" err="1" smtClean="0">
                <a:latin typeface="Times New Roman" panose="02020603050405020304" pitchFamily="18" charset="0"/>
                <a:cs typeface="Times New Roman" panose="02020603050405020304" pitchFamily="18" charset="0"/>
              </a:rPr>
              <a:t>ықтималдықпен </a:t>
            </a:r>
            <a:r>
              <a:rPr lang="ru-RU" sz="2800" dirty="0" smtClean="0">
                <a:latin typeface="Times New Roman" panose="02020603050405020304" pitchFamily="18" charset="0"/>
                <a:cs typeface="Times New Roman" panose="02020603050405020304" pitchFamily="18" charset="0"/>
              </a:rPr>
              <a:t>5-ті </a:t>
            </a:r>
            <a:r>
              <a:rPr lang="ru-RU" sz="2800" dirty="0" err="1" smtClean="0">
                <a:latin typeface="Times New Roman" panose="02020603050405020304" pitchFamily="18" charset="0"/>
                <a:cs typeface="Times New Roman" panose="02020603050405020304" pitchFamily="18" charset="0"/>
              </a:rPr>
              <a:t>және </a:t>
            </a:r>
            <a:r>
              <a:rPr lang="ru-RU" sz="2800" dirty="0" smtClean="0">
                <a:latin typeface="Times New Roman" panose="02020603050405020304" pitchFamily="18" charset="0"/>
                <a:cs typeface="Times New Roman" panose="02020603050405020304" pitchFamily="18" charset="0"/>
              </a:rPr>
              <a:t>0,6 </a:t>
            </a:r>
            <a:r>
              <a:rPr lang="ru-RU" sz="2800" dirty="0" err="1" smtClean="0">
                <a:latin typeface="Times New Roman" panose="02020603050405020304" pitchFamily="18" charset="0"/>
                <a:cs typeface="Times New Roman" panose="02020603050405020304" pitchFamily="18" charset="0"/>
              </a:rPr>
              <a:t>ықтималдықпен </a:t>
            </a:r>
            <a:r>
              <a:rPr lang="ru-RU" sz="2800" dirty="0" smtClean="0">
                <a:latin typeface="Times New Roman" panose="02020603050405020304" pitchFamily="18" charset="0"/>
                <a:cs typeface="Times New Roman" panose="02020603050405020304" pitchFamily="18" charset="0"/>
              </a:rPr>
              <a:t>4-ті </a:t>
            </a:r>
            <a:r>
              <a:rPr lang="ru-RU" sz="2800" dirty="0" err="1" smtClean="0">
                <a:latin typeface="Times New Roman" panose="02020603050405020304" pitchFamily="18" charset="0"/>
                <a:cs typeface="Times New Roman" panose="02020603050405020304" pitchFamily="18" charset="0"/>
              </a:rPr>
              <a:t>алатыны</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белгілі</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болса</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курсанттың сынақты тапсыру</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ықтималдығы қандай</a:t>
            </a:r>
            <a:r>
              <a:rPr lang="ru-RU" sz="2800" dirty="0" smtClean="0">
                <a:latin typeface="Times New Roman" panose="02020603050405020304" pitchFamily="18" charset="0"/>
                <a:cs typeface="Times New Roman" panose="02020603050405020304" pitchFamily="18" charset="0"/>
              </a:rPr>
              <a:t>?</a:t>
            </a:r>
          </a:p>
          <a:p>
            <a:pPr algn="just"/>
            <a:endParaRPr lang="ru-RU" sz="2800" dirty="0"/>
          </a:p>
        </p:txBody>
      </p:sp>
      <p:pic>
        <p:nvPicPr>
          <p:cNvPr id="11"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286644" y="0"/>
            <a:ext cx="1580903" cy="165618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91">
                                            <p:txEl>
                                              <p:pRg st="0" end="0"/>
                                            </p:txEl>
                                          </p:spTgt>
                                        </p:tgtEl>
                                        <p:attrNameLst>
                                          <p:attrName>style.visibility</p:attrName>
                                        </p:attrNameLst>
                                      </p:cBhvr>
                                      <p:to>
                                        <p:strVal val="visible"/>
                                      </p:to>
                                    </p:set>
                                    <p:animEffect transition="in" filter="fade">
                                      <p:cBhvr>
                                        <p:cTn id="7" dur="500"/>
                                        <p:tgtEl>
                                          <p:spTgt spid="9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91">
                                            <p:txEl>
                                              <p:pRg st="1" end="1"/>
                                            </p:txEl>
                                          </p:spTgt>
                                        </p:tgtEl>
                                        <p:attrNameLst>
                                          <p:attrName>style.visibility</p:attrName>
                                        </p:attrNameLst>
                                      </p:cBhvr>
                                      <p:to>
                                        <p:strVal val="visible"/>
                                      </p:to>
                                    </p:set>
                                    <p:animEffect transition="in" filter="fade">
                                      <p:cBhvr>
                                        <p:cTn id="12" dur="500"/>
                                        <p:tgtEl>
                                          <p:spTgt spid="9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91">
                                            <p:txEl>
                                              <p:pRg st="2" end="2"/>
                                            </p:txEl>
                                          </p:spTgt>
                                        </p:tgtEl>
                                        <p:attrNameLst>
                                          <p:attrName>style.visibility</p:attrName>
                                        </p:attrNameLst>
                                      </p:cBhvr>
                                      <p:to>
                                        <p:strVal val="visible"/>
                                      </p:to>
                                    </p:set>
                                    <p:animEffect transition="in" filter="fade">
                                      <p:cBhvr>
                                        <p:cTn id="17" dur="500"/>
                                        <p:tgtEl>
                                          <p:spTgt spid="9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91">
                                            <p:txEl>
                                              <p:pRg st="3" end="3"/>
                                            </p:txEl>
                                          </p:spTgt>
                                        </p:tgtEl>
                                        <p:attrNameLst>
                                          <p:attrName>style.visibility</p:attrName>
                                        </p:attrNameLst>
                                      </p:cBhvr>
                                      <p:to>
                                        <p:strVal val="visible"/>
                                      </p:to>
                                    </p:set>
                                    <p:animEffect transition="in" filter="fade">
                                      <p:cBhvr>
                                        <p:cTn id="22" dur="500"/>
                                        <p:tgtEl>
                                          <p:spTgt spid="9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268760"/>
            <a:ext cx="8229600" cy="1143000"/>
          </a:xfrm>
        </p:spPr>
        <p:txBody>
          <a:bodyPr>
            <a:normAutofit fontScale="90000"/>
          </a:bodyPr>
          <a:lstStyle/>
          <a:p>
            <a:pPr marL="0" lvl="0" indent="0">
              <a:spcBef>
                <a:spcPts val="0"/>
              </a:spcBef>
            </a:pPr>
            <a:r>
              <a:rPr lang="ru-RU" dirty="0" err="1">
                <a:solidFill>
                  <a:srgbClr val="002060"/>
                </a:solidFill>
                <a:latin typeface="Times New Roman" panose="02020603050405020304" pitchFamily="18" charset="0"/>
                <a:cs typeface="Times New Roman" panose="02020603050405020304" pitchFamily="18" charset="0"/>
              </a:rPr>
              <a:t>Кез</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келген</a:t>
            </a:r>
            <a:r>
              <a:rPr lang="ru-RU" dirty="0">
                <a:solidFill>
                  <a:srgbClr val="002060"/>
                </a:solidFill>
                <a:latin typeface="Times New Roman" panose="02020603050405020304" pitchFamily="18" charset="0"/>
                <a:cs typeface="Times New Roman" panose="02020603050405020304" pitchFamily="18" charset="0"/>
              </a:rPr>
              <a:t> А </a:t>
            </a:r>
            <a:r>
              <a:rPr lang="ru-RU" dirty="0" err="1">
                <a:solidFill>
                  <a:srgbClr val="002060"/>
                </a:solidFill>
                <a:latin typeface="Times New Roman" panose="02020603050405020304" pitchFamily="18" charset="0"/>
                <a:cs typeface="Times New Roman" panose="02020603050405020304" pitchFamily="18" charset="0"/>
              </a:rPr>
              <a:t>және</a:t>
            </a:r>
            <a:r>
              <a:rPr lang="ru-RU" dirty="0">
                <a:solidFill>
                  <a:srgbClr val="002060"/>
                </a:solidFill>
                <a:latin typeface="Times New Roman" panose="02020603050405020304" pitchFamily="18" charset="0"/>
                <a:cs typeface="Times New Roman" panose="02020603050405020304" pitchFamily="18" charset="0"/>
              </a:rPr>
              <a:t> В </a:t>
            </a:r>
            <a:r>
              <a:rPr lang="ru-RU" dirty="0" err="1">
                <a:solidFill>
                  <a:srgbClr val="002060"/>
                </a:solidFill>
                <a:latin typeface="Times New Roman" panose="02020603050405020304" pitchFamily="18" charset="0"/>
                <a:cs typeface="Times New Roman" panose="02020603050405020304" pitchFamily="18" charset="0"/>
              </a:rPr>
              <a:t>оқиғалары</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үшін</a:t>
            </a:r>
            <a:r>
              <a:rPr lang="ru-RU" dirty="0">
                <a:solidFill>
                  <a:srgbClr val="002060"/>
                </a:solidFill>
                <a:latin typeface="Times New Roman" panose="02020603050405020304" pitchFamily="18" charset="0"/>
                <a:cs typeface="Times New Roman" panose="02020603050405020304" pitchFamily="18" charset="0"/>
              </a:rPr>
              <a:t> </a:t>
            </a:r>
            <a:br>
              <a:rPr lang="ru-RU" dirty="0">
                <a:solidFill>
                  <a:srgbClr val="002060"/>
                </a:solidFill>
                <a:latin typeface="Times New Roman" panose="02020603050405020304" pitchFamily="18" charset="0"/>
                <a:cs typeface="Times New Roman" panose="02020603050405020304" pitchFamily="18" charset="0"/>
              </a:rPr>
            </a:br>
            <a:r>
              <a:rPr lang="en-GB" b="1" i="1" dirty="0">
                <a:solidFill>
                  <a:srgbClr val="002060"/>
                </a:solidFill>
                <a:latin typeface="Times New Roman" panose="02020603050405020304" pitchFamily="18" charset="0"/>
                <a:cs typeface="Times New Roman" panose="02020603050405020304" pitchFamily="18" charset="0"/>
              </a:rPr>
              <a:t>P(A+B) = P(A) + P(B) – P(A·B ) </a:t>
            </a:r>
            <a:br>
              <a:rPr lang="en-GB" b="1" i="1" dirty="0">
                <a:solidFill>
                  <a:srgbClr val="002060"/>
                </a:solidFill>
                <a:latin typeface="Times New Roman" panose="02020603050405020304" pitchFamily="18" charset="0"/>
                <a:cs typeface="Times New Roman" panose="02020603050405020304" pitchFamily="18" charset="0"/>
              </a:rPr>
            </a:br>
            <a:r>
              <a:rPr lang="ru-RU" dirty="0" err="1">
                <a:solidFill>
                  <a:srgbClr val="002060"/>
                </a:solidFill>
                <a:latin typeface="Times New Roman" panose="02020603050405020304" pitchFamily="18" charset="0"/>
                <a:cs typeface="Times New Roman" panose="02020603050405020304" pitchFamily="18" charset="0"/>
              </a:rPr>
              <a:t>теңдігі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орындалады</a:t>
            </a:r>
            <a:r>
              <a:rPr lang="ru-RU" dirty="0">
                <a:solidFill>
                  <a:srgbClr val="002060"/>
                </a:solidFill>
                <a:latin typeface="Times New Roman" panose="02020603050405020304" pitchFamily="18" charset="0"/>
                <a:cs typeface="Times New Roman" panose="02020603050405020304" pitchFamily="18" charset="0"/>
              </a:rPr>
              <a:t>. </a:t>
            </a:r>
            <a:br>
              <a:rPr lang="ru-RU"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endParaRPr>
          </a:p>
        </p:txBody>
      </p:sp>
      <p:pic>
        <p:nvPicPr>
          <p:cNvPr id="4" name="Рисунок 3"/>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835696" y="2724150"/>
            <a:ext cx="5616624" cy="3585170"/>
          </a:xfrm>
          <a:prstGeom prst="rect">
            <a:avLst/>
          </a:prstGeom>
          <a:noFill/>
          <a:ln>
            <a:noFill/>
          </a:ln>
        </p:spPr>
      </p:pic>
    </p:spTree>
    <p:extLst>
      <p:ext uri="{BB962C8B-B14F-4D97-AF65-F5344CB8AC3E}">
        <p14:creationId xmlns:p14="http://schemas.microsoft.com/office/powerpoint/2010/main" xmlns="" val="3857686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7"/>
        <p:cNvGrpSpPr/>
        <p:nvPr/>
      </p:nvGrpSpPr>
      <p:grpSpPr>
        <a:xfrm>
          <a:off x="0" y="0"/>
          <a:ext cx="0" cy="0"/>
          <a:chOff x="0" y="0"/>
          <a:chExt cx="0" cy="0"/>
        </a:xfrm>
      </p:grpSpPr>
      <p:sp>
        <p:nvSpPr>
          <p:cNvPr id="989" name="Google Shape;989;p48"/>
          <p:cNvSpPr/>
          <p:nvPr/>
        </p:nvSpPr>
        <p:spPr>
          <a:xfrm>
            <a:off x="323528" y="1700808"/>
            <a:ext cx="2864100" cy="3410000"/>
          </a:xfrm>
          <a:prstGeom prst="roundRect">
            <a:avLst>
              <a:gd name="adj" fmla="val 12729"/>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990" name="Google Shape;990;p48"/>
          <p:cNvSpPr txBox="1">
            <a:spLocks noGrp="1"/>
          </p:cNvSpPr>
          <p:nvPr>
            <p:ph type="subTitle" idx="1"/>
          </p:nvPr>
        </p:nvSpPr>
        <p:spPr>
          <a:xfrm>
            <a:off x="285720" y="2428868"/>
            <a:ext cx="8501122" cy="2071702"/>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ru-RU" sz="2400" dirty="0" err="1">
                <a:latin typeface="Times New Roman" panose="02020603050405020304" pitchFamily="18" charset="0"/>
                <a:cs typeface="Times New Roman" panose="02020603050405020304" pitchFamily="18" charset="0"/>
              </a:rPr>
              <a:t>Аквариумда</a:t>
            </a:r>
            <a:r>
              <a:rPr lang="ru-RU" sz="2400" dirty="0">
                <a:latin typeface="Times New Roman" panose="02020603050405020304" pitchFamily="18" charset="0"/>
                <a:cs typeface="Times New Roman" panose="02020603050405020304" pitchFamily="18" charset="0"/>
              </a:rPr>
              <a:t> 100 </a:t>
            </a:r>
            <a:r>
              <a:rPr lang="ru-RU" sz="2400" dirty="0" err="1">
                <a:latin typeface="Times New Roman" panose="02020603050405020304" pitchFamily="18" charset="0"/>
                <a:cs typeface="Times New Roman" panose="02020603050405020304" pitchFamily="18" charset="0"/>
              </a:rPr>
              <a:t>балық</a:t>
            </a:r>
            <a:r>
              <a:rPr lang="ru-RU" sz="2400" dirty="0">
                <a:latin typeface="Times New Roman" panose="02020603050405020304" pitchFamily="18" charset="0"/>
                <a:cs typeface="Times New Roman" panose="02020603050405020304" pitchFamily="18" charset="0"/>
              </a:rPr>
              <a:t> бар. </a:t>
            </a:r>
            <a:r>
              <a:rPr lang="ru-RU" sz="2400" dirty="0" err="1">
                <a:latin typeface="Times New Roman" panose="02020603050405020304" pitchFamily="18" charset="0"/>
                <a:cs typeface="Times New Roman" panose="02020603050405020304" pitchFamily="18" charset="0"/>
              </a:rPr>
              <a:t>Олардың</a:t>
            </a:r>
            <a:r>
              <a:rPr lang="ru-RU" sz="2400" dirty="0">
                <a:latin typeface="Times New Roman" panose="02020603050405020304" pitchFamily="18" charset="0"/>
                <a:cs typeface="Times New Roman" panose="02020603050405020304" pitchFamily="18" charset="0"/>
              </a:rPr>
              <a:t> 17-сі алтын, 4-уі </a:t>
            </a:r>
            <a:r>
              <a:rPr lang="ru-RU" sz="2400" dirty="0" err="1">
                <a:latin typeface="Times New Roman" panose="02020603050405020304" pitchFamily="18" charset="0"/>
                <a:cs typeface="Times New Roman" panose="02020603050405020304" pitchFamily="18" charset="0"/>
              </a:rPr>
              <a:t>тілектерді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орындайтыны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белгілі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аквариумдағы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тілектерді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орындайтын</a:t>
            </a:r>
            <a:r>
              <a:rPr lang="ru-RU" sz="2400" dirty="0">
                <a:latin typeface="Times New Roman" panose="02020603050405020304" pitchFamily="18" charset="0"/>
                <a:cs typeface="Times New Roman" panose="02020603050405020304" pitchFamily="18" charset="0"/>
              </a:rPr>
              <a:t> алтын </a:t>
            </a:r>
            <a:r>
              <a:rPr lang="ru-RU" sz="2400" dirty="0" err="1">
                <a:latin typeface="Times New Roman" panose="02020603050405020304" pitchFamily="18" charset="0"/>
                <a:cs typeface="Times New Roman" panose="02020603050405020304" pitchFamily="18" charset="0"/>
              </a:rPr>
              <a:t>балық</a:t>
            </a:r>
            <a:r>
              <a:rPr lang="ru-RU" sz="2400" dirty="0">
                <a:latin typeface="Times New Roman" panose="02020603050405020304" pitchFamily="18" charset="0"/>
                <a:cs typeface="Times New Roman" panose="02020603050405020304" pitchFamily="18" charset="0"/>
              </a:rPr>
              <a:t> саны - 3. </a:t>
            </a:r>
            <a:r>
              <a:rPr lang="ru-RU" sz="2400" dirty="0" err="1">
                <a:latin typeface="Times New Roman" panose="02020603050405020304" pitchFamily="18" charset="0"/>
                <a:cs typeface="Times New Roman" panose="02020603050405020304" pitchFamily="18" charset="0"/>
              </a:rPr>
              <a:t>Сатып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алушы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тілектерді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орындайтын</a:t>
            </a:r>
            <a:r>
              <a:rPr lang="ru-RU" sz="2400" dirty="0">
                <a:latin typeface="Times New Roman" panose="02020603050405020304" pitchFamily="18" charset="0"/>
                <a:cs typeface="Times New Roman" panose="02020603050405020304" pitchFamily="18" charset="0"/>
              </a:rPr>
              <a:t> алтын </a:t>
            </a:r>
            <a:r>
              <a:rPr lang="ru-RU" sz="2400" dirty="0" err="1">
                <a:latin typeface="Times New Roman" panose="02020603050405020304" pitchFamily="18" charset="0"/>
                <a:cs typeface="Times New Roman" panose="02020603050405020304" pitchFamily="18" charset="0"/>
              </a:rPr>
              <a:t>балық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сатып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алғысы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ертегідегідей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Кездейсоқ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таңдалған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балықтың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сатып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алушының</a:t>
            </a:r>
            <a:r>
              <a:rPr lang="ru-RU" sz="2400" dirty="0">
                <a:latin typeface="Times New Roman" panose="02020603050405020304" pitchFamily="18" charset="0"/>
                <a:cs typeface="Times New Roman" panose="02020603050405020304" pitchFamily="18" charset="0"/>
              </a:rPr>
              <a:t> кем </a:t>
            </a:r>
            <a:r>
              <a:rPr lang="ru-RU" sz="2400" dirty="0" err="1">
                <a:latin typeface="Times New Roman" panose="02020603050405020304" pitchFamily="18" charset="0"/>
                <a:cs typeface="Times New Roman" panose="02020603050405020304" pitchFamily="18" charset="0"/>
              </a:rPr>
              <a:t>дегенде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талабына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сәйкес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ықтималдығын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табыңыз</a:t>
            </a:r>
            <a:r>
              <a:rPr lang="ru-RU"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p:txBody>
      </p:sp>
      <p:sp>
        <p:nvSpPr>
          <p:cNvPr id="992" name="Google Shape;992;p48"/>
          <p:cNvSpPr txBox="1">
            <a:spLocks noGrp="1"/>
          </p:cNvSpPr>
          <p:nvPr>
            <p:ph type="ctrTitle"/>
          </p:nvPr>
        </p:nvSpPr>
        <p:spPr>
          <a:xfrm>
            <a:off x="4000496" y="928670"/>
            <a:ext cx="2565000" cy="579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kk-KZ" b="1" dirty="0">
                <a:latin typeface="Times New Roman" panose="02020603050405020304" pitchFamily="18" charset="0"/>
                <a:cs typeface="Times New Roman" panose="02020603050405020304" pitchFamily="18" charset="0"/>
              </a:rPr>
              <a:t>МЫСАЛ</a:t>
            </a:r>
            <a:endParaRPr b="1" dirty="0">
              <a:latin typeface="Times New Roman" panose="02020603050405020304" pitchFamily="18" charset="0"/>
              <a:cs typeface="Times New Roman" panose="02020603050405020304" pitchFamily="18" charset="0"/>
            </a:endParaRPr>
          </a:p>
        </p:txBody>
      </p:sp>
      <p:sp>
        <p:nvSpPr>
          <p:cNvPr id="64514" name="AutoShape 2" descr="Красивые аквариумы | Аквариумы Биодизайн"/>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64516" name="Picture 4" descr="Красивые аквариумы | Аквариумы Биодизайн"/>
          <p:cNvPicPr>
            <a:picLocks noChangeAspect="1" noChangeArrowheads="1"/>
          </p:cNvPicPr>
          <p:nvPr/>
        </p:nvPicPr>
        <p:blipFill>
          <a:blip r:embed="rId3" cstate="print"/>
          <a:srcRect/>
          <a:stretch>
            <a:fillRect/>
          </a:stretch>
        </p:blipFill>
        <p:spPr bwMode="auto">
          <a:xfrm>
            <a:off x="0" y="0"/>
            <a:ext cx="3201979" cy="2401485"/>
          </a:xfrm>
          <a:prstGeom prst="rect">
            <a:avLst/>
          </a:prstGeom>
          <a:noFill/>
        </p:spPr>
      </p:pic>
    </p:spTree>
    <p:extLst>
      <p:ext uri="{BB962C8B-B14F-4D97-AF65-F5344CB8AC3E}">
        <p14:creationId xmlns:p14="http://schemas.microsoft.com/office/powerpoint/2010/main" xmlns="" val="3918831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2" name="Заголовок 1"/>
              <p:cNvSpPr>
                <a:spLocks noGrp="1"/>
              </p:cNvSpPr>
              <p:nvPr>
                <p:ph type="title"/>
              </p:nvPr>
            </p:nvSpPr>
            <p:spPr>
              <a:xfrm>
                <a:off x="395536" y="980728"/>
                <a:ext cx="8229600" cy="1143000"/>
              </a:xfrm>
            </p:spPr>
            <p:txBody>
              <a:bodyPr>
                <a:normAutofit fontScale="90000"/>
              </a:bodyPr>
              <a:lstStyle/>
              <a:p>
                <a:pPr/>
                <a:r>
                  <a:rPr lang="kk-KZ" b="1" dirty="0">
                    <a:solidFill>
                      <a:srgbClr val="002060"/>
                    </a:solidFill>
                    <a:latin typeface="Times New Roman" panose="02020603050405020304" pitchFamily="18" charset="0"/>
                    <a:cs typeface="Times New Roman" panose="02020603050405020304" pitchFamily="18" charset="0"/>
                  </a:rPr>
                  <a:t>Қасиет 4.</a:t>
                </a:r>
                <a:r>
                  <a:rPr lang="kk-KZ" dirty="0">
                    <a:solidFill>
                      <a:srgbClr val="002060"/>
                    </a:solidFill>
                    <a:latin typeface="Times New Roman" panose="02020603050405020304" pitchFamily="18" charset="0"/>
                    <a:cs typeface="Times New Roman" panose="02020603050405020304" pitchFamily="18" charset="0"/>
                  </a:rPr>
                  <a:t> Қарама-қарсы оқиғалардың ықтималдықтарының қосындысы 1-ге тең: </a:t>
                </a:r>
                <a:r>
                  <a:rPr lang="ru-RU" dirty="0">
                    <a:solidFill>
                      <a:srgbClr val="002060"/>
                    </a:solidFill>
                    <a:latin typeface="Times New Roman" panose="02020603050405020304" pitchFamily="18" charset="0"/>
                    <a:cs typeface="Times New Roman" panose="02020603050405020304" pitchFamily="18" charset="0"/>
                  </a:rPr>
                  <a:t/>
                </a:r>
                <a:br>
                  <a:rPr lang="ru-RU" dirty="0">
                    <a:solidFill>
                      <a:srgbClr val="002060"/>
                    </a:solidFill>
                    <a:latin typeface="Times New Roman" panose="02020603050405020304" pitchFamily="18" charset="0"/>
                    <a:cs typeface="Times New Roman" panose="02020603050405020304" pitchFamily="18" charset="0"/>
                  </a:rPr>
                </a:br>
                <a14:m>
                  <m:oMathPara xmlns:m="http://schemas.openxmlformats.org/officeDocument/2006/math">
                    <m:oMathParaPr>
                      <m:jc m:val="centerGroup"/>
                    </m:oMathParaPr>
                    <m:oMath xmlns:m="http://schemas.openxmlformats.org/officeDocument/2006/math">
                      <m:r>
                        <a:rPr lang="kk-KZ" i="1">
                          <a:solidFill>
                            <a:srgbClr val="002060"/>
                          </a:solidFill>
                          <a:latin typeface="Cambria Math" panose="02040503050406030204" pitchFamily="18" charset="0"/>
                        </a:rPr>
                        <m:t>𝑃</m:t>
                      </m:r>
                      <m:d>
                        <m:dPr>
                          <m:ctrlPr>
                            <a:rPr lang="ru-RU" i="1">
                              <a:solidFill>
                                <a:srgbClr val="002060"/>
                              </a:solidFill>
                              <a:latin typeface="Cambria Math"/>
                            </a:rPr>
                          </m:ctrlPr>
                        </m:dPr>
                        <m:e>
                          <m:r>
                            <a:rPr lang="kk-KZ" i="1">
                              <a:solidFill>
                                <a:srgbClr val="002060"/>
                              </a:solidFill>
                              <a:latin typeface="Cambria Math" panose="02040503050406030204" pitchFamily="18" charset="0"/>
                            </a:rPr>
                            <m:t>𝐴</m:t>
                          </m:r>
                        </m:e>
                      </m:d>
                      <m:r>
                        <a:rPr lang="kk-KZ" i="1">
                          <a:solidFill>
                            <a:srgbClr val="002060"/>
                          </a:solidFill>
                          <a:latin typeface="Cambria Math" panose="02040503050406030204" pitchFamily="18" charset="0"/>
                        </a:rPr>
                        <m:t>+</m:t>
                      </m:r>
                      <m:r>
                        <a:rPr lang="kk-KZ" i="1">
                          <a:solidFill>
                            <a:srgbClr val="002060"/>
                          </a:solidFill>
                          <a:latin typeface="Cambria Math" panose="02040503050406030204" pitchFamily="18" charset="0"/>
                        </a:rPr>
                        <m:t>𝑃</m:t>
                      </m:r>
                      <m:d>
                        <m:dPr>
                          <m:ctrlPr>
                            <a:rPr lang="ru-RU" i="1">
                              <a:solidFill>
                                <a:srgbClr val="002060"/>
                              </a:solidFill>
                              <a:latin typeface="Cambria Math"/>
                            </a:rPr>
                          </m:ctrlPr>
                        </m:dPr>
                        <m:e>
                          <m:acc>
                            <m:accPr>
                              <m:chr m:val="̅"/>
                              <m:ctrlPr>
                                <a:rPr lang="ru-RU" i="1">
                                  <a:solidFill>
                                    <a:srgbClr val="002060"/>
                                  </a:solidFill>
                                  <a:latin typeface="Cambria Math"/>
                                </a:rPr>
                              </m:ctrlPr>
                            </m:accPr>
                            <m:e>
                              <m:r>
                                <a:rPr lang="kk-KZ" i="1">
                                  <a:solidFill>
                                    <a:srgbClr val="002060"/>
                                  </a:solidFill>
                                  <a:latin typeface="Cambria Math" panose="02040503050406030204" pitchFamily="18" charset="0"/>
                                </a:rPr>
                                <m:t>𝐴</m:t>
                              </m:r>
                            </m:e>
                          </m:acc>
                        </m:e>
                      </m:d>
                      <m:r>
                        <a:rPr lang="kk-KZ" i="1">
                          <a:solidFill>
                            <a:srgbClr val="002060"/>
                          </a:solidFill>
                          <a:latin typeface="Cambria Math" panose="02040503050406030204" pitchFamily="18" charset="0"/>
                        </a:rPr>
                        <m:t>=1</m:t>
                      </m:r>
                    </m:oMath>
                  </m:oMathPara>
                </a14:m>
                <a:r>
                  <a:rPr lang="ru-RU" dirty="0">
                    <a:solidFill>
                      <a:srgbClr val="002060"/>
                    </a:solidFill>
                    <a:latin typeface="Times New Roman" panose="02020603050405020304" pitchFamily="18" charset="0"/>
                    <a:cs typeface="Times New Roman" panose="02020603050405020304" pitchFamily="18" charset="0"/>
                  </a:rPr>
                  <a:t/>
                </a:r>
                <a:br>
                  <a:rPr lang="ru-RU"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latin typeface="Times New Roman" panose="02020603050405020304" pitchFamily="18" charset="0"/>
                  <a:cs typeface="Times New Roman" panose="02020603050405020304" pitchFamily="18" charset="0"/>
                </a:endParaRPr>
              </a:p>
            </p:txBody>
          </p:sp>
        </mc:Choice>
        <mc:Fallback>
          <p:sp>
            <p:nvSpPr>
              <p:cNvPr id="2" name="Заголовок 1"/>
              <p:cNvSpPr>
                <a:spLocks noGrp="1" noRot="1" noChangeAspect="1" noMove="1" noResize="1" noEditPoints="1" noAdjustHandles="1" noChangeArrowheads="1" noChangeShapeType="1" noTextEdit="1"/>
              </p:cNvSpPr>
              <p:nvPr>
                <p:ph type="title"/>
              </p:nvPr>
            </p:nvSpPr>
            <p:spPr>
              <a:xfrm>
                <a:off x="395536" y="980728"/>
                <a:ext cx="8229600" cy="1143000"/>
              </a:xfrm>
              <a:blipFill rotWithShape="0">
                <a:blip r:embed="rId2" cstate="print"/>
                <a:stretch>
                  <a:fillRect t="-70588" r="-2963" b="-55080"/>
                </a:stretch>
              </a:blipFill>
            </p:spPr>
            <p:txBody>
              <a:bodyPr/>
              <a:lstStyle/>
              <a:p>
                <a:r>
                  <a:rPr lang="ru-RU">
                    <a:noFill/>
                  </a:rPr>
                  <a:t> </a:t>
                </a:r>
              </a:p>
            </p:txBody>
          </p:sp>
        </mc:Fallback>
      </mc:AlternateContent>
      <p:pic>
        <p:nvPicPr>
          <p:cNvPr id="4" name="Рисунок 3"/>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19672" y="3068960"/>
            <a:ext cx="5400600" cy="2952328"/>
          </a:xfrm>
          <a:prstGeom prst="rect">
            <a:avLst/>
          </a:prstGeom>
          <a:noFill/>
          <a:ln>
            <a:noFill/>
          </a:ln>
        </p:spPr>
      </p:pic>
    </p:spTree>
    <p:extLst>
      <p:ext uri="{BB962C8B-B14F-4D97-AF65-F5344CB8AC3E}">
        <p14:creationId xmlns:p14="http://schemas.microsoft.com/office/powerpoint/2010/main" xmlns="" val="1446072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Тәуелсіз оқиғалар </a:t>
            </a:r>
            <a:r>
              <a:rPr lang="ru-RU" dirty="0">
                <a:solidFill>
                  <a:srgbClr val="002060"/>
                </a:solidFill>
                <a:latin typeface="Times New Roman" panose="02020603050405020304" pitchFamily="18" charset="0"/>
                <a:cs typeface="Times New Roman" panose="02020603050405020304" pitchFamily="18" charset="0"/>
              </a:rPr>
              <a:t/>
            </a:r>
            <a:br>
              <a:rPr lang="ru-RU"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052736"/>
            <a:ext cx="8229600" cy="5073427"/>
          </a:xfrm>
        </p:spPr>
        <p:txBody>
          <a:bodyPr>
            <a:normAutofit fontScale="92500" lnSpcReduction="20000"/>
          </a:bodyPr>
          <a:lstStyle/>
          <a:p>
            <a:pPr marL="0" indent="0">
              <a:buNone/>
            </a:pPr>
            <a:r>
              <a:rPr lang="ru-RU" dirty="0" err="1">
                <a:solidFill>
                  <a:srgbClr val="002060"/>
                </a:solidFill>
                <a:latin typeface="Times New Roman" panose="02020603050405020304" pitchFamily="18" charset="0"/>
                <a:cs typeface="Times New Roman" panose="02020603050405020304" pitchFamily="18" charset="0"/>
              </a:rPr>
              <a:t>Тәуелсіз</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оқиғалармен</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жұмыс</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жасау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барысында</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келесілерді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ескеру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қажет</a:t>
            </a:r>
            <a:r>
              <a:rPr lang="ru-RU" dirty="0">
                <a:solidFill>
                  <a:srgbClr val="002060"/>
                </a:solidFill>
                <a:latin typeface="Times New Roman" panose="02020603050405020304" pitchFamily="18" charset="0"/>
                <a:cs typeface="Times New Roman" panose="02020603050405020304" pitchFamily="18" charset="0"/>
              </a:rPr>
              <a:t>:</a:t>
            </a:r>
          </a:p>
          <a:p>
            <a:r>
              <a:rPr lang="ru-RU" dirty="0" err="1">
                <a:solidFill>
                  <a:srgbClr val="002060"/>
                </a:solidFill>
                <a:latin typeface="Times New Roman" panose="02020603050405020304" pitchFamily="18" charset="0"/>
                <a:cs typeface="Times New Roman" panose="02020603050405020304" pitchFamily="18" charset="0"/>
              </a:rPr>
              <a:t>Егер</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екі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оқиғаны</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тәуелсіз</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екеніне</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толық</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сенімді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болмасаңыз</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ол</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оқиғалар</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тәуелсіз</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деп</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тұжырым</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жасамаңыз</a:t>
            </a:r>
            <a:r>
              <a:rPr lang="ru-RU" dirty="0">
                <a:solidFill>
                  <a:srgbClr val="002060"/>
                </a:solidFill>
                <a:latin typeface="Times New Roman" panose="02020603050405020304" pitchFamily="18" charset="0"/>
                <a:cs typeface="Times New Roman" panose="02020603050405020304" pitchFamily="18" charset="0"/>
              </a:rPr>
              <a:t>.</a:t>
            </a:r>
          </a:p>
          <a:p>
            <a:r>
              <a:rPr lang="ru-RU" dirty="0" err="1">
                <a:solidFill>
                  <a:srgbClr val="002060"/>
                </a:solidFill>
                <a:latin typeface="Times New Roman" panose="02020603050405020304" pitchFamily="18" charset="0"/>
                <a:cs typeface="Times New Roman" panose="02020603050405020304" pitchFamily="18" charset="0"/>
              </a:rPr>
              <a:t>Екі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оқиғаның</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тәуелсіз</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екенін</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қалай</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білеміз</a:t>
            </a:r>
            <a:r>
              <a:rPr lang="ru-RU" dirty="0">
                <a:solidFill>
                  <a:srgbClr val="002060"/>
                </a:solidFill>
                <a:latin typeface="Times New Roman" panose="02020603050405020304" pitchFamily="18" charset="0"/>
                <a:cs typeface="Times New Roman" panose="02020603050405020304" pitchFamily="18" charset="0"/>
              </a:rPr>
              <a:t>?</a:t>
            </a:r>
          </a:p>
          <a:p>
            <a:pPr marL="0" indent="0">
              <a:buNone/>
            </a:pPr>
            <a:r>
              <a:rPr lang="ru-RU" dirty="0" err="1">
                <a:solidFill>
                  <a:srgbClr val="002060"/>
                </a:solidFill>
                <a:latin typeface="Times New Roman" panose="02020603050405020304" pitchFamily="18" charset="0"/>
                <a:cs typeface="Times New Roman" panose="02020603050405020304" pitchFamily="18" charset="0"/>
              </a:rPr>
              <a:t>Мынадай</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жақсы</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практикалық</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тәжірибе</a:t>
            </a:r>
            <a:r>
              <a:rPr lang="ru-RU" dirty="0">
                <a:solidFill>
                  <a:srgbClr val="002060"/>
                </a:solidFill>
                <a:latin typeface="Times New Roman" panose="02020603050405020304" pitchFamily="18" charset="0"/>
                <a:cs typeface="Times New Roman" panose="02020603050405020304" pitchFamily="18" charset="0"/>
              </a:rPr>
              <a:t> бар:</a:t>
            </a:r>
          </a:p>
          <a:p>
            <a:r>
              <a:rPr lang="ru-RU" dirty="0" err="1">
                <a:solidFill>
                  <a:srgbClr val="002060"/>
                </a:solidFill>
                <a:latin typeface="Times New Roman" panose="02020603050405020304" pitchFamily="18" charset="0"/>
                <a:cs typeface="Times New Roman" panose="02020603050405020304" pitchFamily="18" charset="0"/>
              </a:rPr>
              <a:t>Егер</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оқиғалар</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физикалық</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тұрғыдан</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тәуелсіз</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болса</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онда</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ол</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оқиғалар</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математикалық</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тұрғыдан</a:t>
            </a:r>
            <a:r>
              <a:rPr lang="ru-RU" dirty="0">
                <a:solidFill>
                  <a:srgbClr val="002060"/>
                </a:solidFill>
                <a:latin typeface="Times New Roman" panose="02020603050405020304" pitchFamily="18" charset="0"/>
                <a:cs typeface="Times New Roman" panose="02020603050405020304" pitchFamily="18" charset="0"/>
              </a:rPr>
              <a:t> да </a:t>
            </a:r>
            <a:r>
              <a:rPr lang="ru-RU" dirty="0" err="1">
                <a:solidFill>
                  <a:srgbClr val="002060"/>
                </a:solidFill>
                <a:latin typeface="Times New Roman" panose="02020603050405020304" pitchFamily="18" charset="0"/>
                <a:cs typeface="Times New Roman" panose="02020603050405020304" pitchFamily="18" charset="0"/>
              </a:rPr>
              <a:t>тәуелсіз</a:t>
            </a:r>
            <a:r>
              <a:rPr lang="ru-RU" dirty="0">
                <a:solidFill>
                  <a:srgbClr val="002060"/>
                </a:solidFill>
                <a:latin typeface="Times New Roman" panose="02020603050405020304" pitchFamily="18" charset="0"/>
                <a:cs typeface="Times New Roman" panose="02020603050405020304" pitchFamily="18" charset="0"/>
              </a:rPr>
              <a:t>.</a:t>
            </a:r>
          </a:p>
          <a:p>
            <a:pPr marL="0" indent="0" algn="ctr">
              <a:buNone/>
            </a:pPr>
            <a:r>
              <a:rPr lang="ru-RU" b="1" u="sng" dirty="0" err="1">
                <a:solidFill>
                  <a:srgbClr val="002060"/>
                </a:solidFill>
                <a:latin typeface="Times New Roman" panose="02020603050405020304" pitchFamily="18" charset="0"/>
                <a:cs typeface="Times New Roman" panose="02020603050405020304" pitchFamily="18" charset="0"/>
              </a:rPr>
              <a:t>Үйлесімсіз</a:t>
            </a:r>
            <a:r>
              <a:rPr lang="ru-RU" b="1" u="sng" dirty="0">
                <a:solidFill>
                  <a:srgbClr val="002060"/>
                </a:solidFill>
                <a:latin typeface="Times New Roman" panose="02020603050405020304" pitchFamily="18" charset="0"/>
                <a:cs typeface="Times New Roman" panose="02020603050405020304" pitchFamily="18" charset="0"/>
              </a:rPr>
              <a:t> </a:t>
            </a:r>
            <a:r>
              <a:rPr lang="ru-RU" b="1" u="sng" dirty="0" err="1">
                <a:solidFill>
                  <a:srgbClr val="002060"/>
                </a:solidFill>
                <a:latin typeface="Times New Roman" panose="02020603050405020304" pitchFamily="18" charset="0"/>
                <a:cs typeface="Times New Roman" panose="02020603050405020304" pitchFamily="18" charset="0"/>
              </a:rPr>
              <a:t>және</a:t>
            </a:r>
            <a:r>
              <a:rPr lang="ru-RU" b="1" u="sng" dirty="0">
                <a:solidFill>
                  <a:srgbClr val="002060"/>
                </a:solidFill>
                <a:latin typeface="Times New Roman" panose="02020603050405020304" pitchFamily="18" charset="0"/>
                <a:cs typeface="Times New Roman" panose="02020603050405020304" pitchFamily="18" charset="0"/>
              </a:rPr>
              <a:t> </a:t>
            </a:r>
            <a:r>
              <a:rPr lang="ru-RU" b="1" u="sng" dirty="0" err="1">
                <a:solidFill>
                  <a:srgbClr val="002060"/>
                </a:solidFill>
                <a:latin typeface="Times New Roman" panose="02020603050405020304" pitchFamily="18" charset="0"/>
                <a:cs typeface="Times New Roman" panose="02020603050405020304" pitchFamily="18" charset="0"/>
              </a:rPr>
              <a:t>тәуелсіз</a:t>
            </a:r>
            <a:r>
              <a:rPr lang="ru-RU" b="1" u="sng" dirty="0">
                <a:solidFill>
                  <a:srgbClr val="002060"/>
                </a:solidFill>
                <a:latin typeface="Times New Roman" panose="02020603050405020304" pitchFamily="18" charset="0"/>
                <a:cs typeface="Times New Roman" panose="02020603050405020304" pitchFamily="18" charset="0"/>
              </a:rPr>
              <a:t> </a:t>
            </a:r>
            <a:r>
              <a:rPr lang="ru-RU" b="1" u="sng" dirty="0" err="1">
                <a:solidFill>
                  <a:srgbClr val="002060"/>
                </a:solidFill>
                <a:latin typeface="Times New Roman" panose="02020603050405020304" pitchFamily="18" charset="0"/>
                <a:cs typeface="Times New Roman" panose="02020603050405020304" pitchFamily="18" charset="0"/>
              </a:rPr>
              <a:t>оқиғаларды</a:t>
            </a:r>
            <a:r>
              <a:rPr lang="ru-RU" b="1" u="sng" dirty="0">
                <a:solidFill>
                  <a:srgbClr val="002060"/>
                </a:solidFill>
                <a:latin typeface="Times New Roman" panose="02020603050405020304" pitchFamily="18" charset="0"/>
                <a:cs typeface="Times New Roman" panose="02020603050405020304" pitchFamily="18" charset="0"/>
              </a:rPr>
              <a:t> </a:t>
            </a:r>
            <a:r>
              <a:rPr lang="ru-RU" b="1" u="sng" dirty="0" err="1">
                <a:solidFill>
                  <a:srgbClr val="002060"/>
                </a:solidFill>
                <a:latin typeface="Times New Roman" panose="02020603050405020304" pitchFamily="18" charset="0"/>
                <a:cs typeface="Times New Roman" panose="02020603050405020304" pitchFamily="18" charset="0"/>
              </a:rPr>
              <a:t>ажырата</a:t>
            </a:r>
            <a:r>
              <a:rPr lang="ru-RU" b="1" u="sng" dirty="0">
                <a:solidFill>
                  <a:srgbClr val="002060"/>
                </a:solidFill>
                <a:latin typeface="Times New Roman" panose="02020603050405020304" pitchFamily="18" charset="0"/>
                <a:cs typeface="Times New Roman" panose="02020603050405020304" pitchFamily="18" charset="0"/>
              </a:rPr>
              <a:t> </a:t>
            </a:r>
            <a:r>
              <a:rPr lang="ru-RU" b="1" u="sng" dirty="0" err="1">
                <a:solidFill>
                  <a:srgbClr val="002060"/>
                </a:solidFill>
                <a:latin typeface="Times New Roman" panose="02020603050405020304" pitchFamily="18" charset="0"/>
                <a:cs typeface="Times New Roman" panose="02020603050405020304" pitchFamily="18" charset="0"/>
              </a:rPr>
              <a:t>алатыныңызға</a:t>
            </a:r>
            <a:r>
              <a:rPr lang="ru-RU" b="1" u="sng" dirty="0">
                <a:solidFill>
                  <a:srgbClr val="002060"/>
                </a:solidFill>
                <a:latin typeface="Times New Roman" panose="02020603050405020304" pitchFamily="18" charset="0"/>
                <a:cs typeface="Times New Roman" panose="02020603050405020304" pitchFamily="18" charset="0"/>
              </a:rPr>
              <a:t> </a:t>
            </a:r>
            <a:r>
              <a:rPr lang="ru-RU" b="1" u="sng" dirty="0" err="1">
                <a:solidFill>
                  <a:srgbClr val="002060"/>
                </a:solidFill>
                <a:latin typeface="Times New Roman" panose="02020603050405020304" pitchFamily="18" charset="0"/>
                <a:cs typeface="Times New Roman" panose="02020603050405020304" pitchFamily="18" charset="0"/>
              </a:rPr>
              <a:t>көз</a:t>
            </a:r>
            <a:r>
              <a:rPr lang="ru-RU" b="1" u="sng" dirty="0">
                <a:solidFill>
                  <a:srgbClr val="002060"/>
                </a:solidFill>
                <a:latin typeface="Times New Roman" panose="02020603050405020304" pitchFamily="18" charset="0"/>
                <a:cs typeface="Times New Roman" panose="02020603050405020304" pitchFamily="18" charset="0"/>
              </a:rPr>
              <a:t> </a:t>
            </a:r>
            <a:r>
              <a:rPr lang="ru-RU" b="1" u="sng" dirty="0" err="1">
                <a:solidFill>
                  <a:srgbClr val="002060"/>
                </a:solidFill>
                <a:latin typeface="Times New Roman" panose="02020603050405020304" pitchFamily="18" charset="0"/>
                <a:cs typeface="Times New Roman" panose="02020603050405020304" pitchFamily="18" charset="0"/>
              </a:rPr>
              <a:t>жеткізіңіз</a:t>
            </a:r>
            <a:r>
              <a:rPr lang="ru-RU" b="1" u="sng" dirty="0">
                <a:solidFill>
                  <a:srgbClr val="002060"/>
                </a:solidFill>
                <a:latin typeface="Times New Roman" panose="02020603050405020304" pitchFamily="18" charset="0"/>
                <a:cs typeface="Times New Roman" panose="02020603050405020304" pitchFamily="18" charset="0"/>
              </a:rPr>
              <a:t>!!!</a:t>
            </a:r>
          </a:p>
          <a:p>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05444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83768" y="260648"/>
            <a:ext cx="4514313" cy="707886"/>
          </a:xfrm>
          <a:prstGeom prst="rect">
            <a:avLst/>
          </a:prstGeom>
        </p:spPr>
        <p:txBody>
          <a:bodyPr wrap="none">
            <a:spAutoFit/>
          </a:bodyPr>
          <a:lstStyle/>
          <a:p>
            <a:r>
              <a:rPr lang="kk-KZ" sz="4000" b="1" dirty="0">
                <a:solidFill>
                  <a:srgbClr val="002060"/>
                </a:solidFill>
                <a:latin typeface="Times New Roman" panose="02020603050405020304" pitchFamily="18" charset="0"/>
                <a:ea typeface="Arial" panose="020B0604020202020204" pitchFamily="34" charset="0"/>
              </a:rPr>
              <a:t>Тәуелсіз оқиғалар </a:t>
            </a:r>
            <a:endParaRPr lang="ru-RU" sz="4000" dirty="0">
              <a:solidFill>
                <a:srgbClr val="002060"/>
              </a:solidFill>
            </a:endParaRPr>
          </a:p>
        </p:txBody>
      </p:sp>
      <mc:AlternateContent xmlns:mc="http://schemas.openxmlformats.org/markup-compatibility/2006">
        <mc:Choice xmlns:a14="http://schemas.microsoft.com/office/drawing/2010/main" xmlns="" Requires="a14">
          <p:sp>
            <p:nvSpPr>
              <p:cNvPr id="3" name="Прямоугольник 2"/>
              <p:cNvSpPr/>
              <p:nvPr/>
            </p:nvSpPr>
            <p:spPr>
              <a:xfrm>
                <a:off x="611560" y="1124744"/>
                <a:ext cx="7920880" cy="863250"/>
              </a:xfrm>
              <a:prstGeom prst="rect">
                <a:avLst/>
              </a:prstGeom>
            </p:spPr>
            <p:txBody>
              <a:bodyPr wrap="square">
                <a:spAutoFit/>
              </a:bodyPr>
              <a:lstStyle/>
              <a:p>
                <a:pPr>
                  <a:lnSpc>
                    <a:spcPct val="107000"/>
                  </a:lnSpc>
                  <a:spcAft>
                    <a:spcPts val="0"/>
                  </a:spcAft>
                </a:pPr>
                <a14:m>
                  <m:oMath xmlns:m="http://schemas.openxmlformats.org/officeDocument/2006/math">
                    <m:r>
                      <a:rPr lang="kk-KZ" sz="2400" i="1" smtClean="0">
                        <a:solidFill>
                          <a:srgbClr val="002060"/>
                        </a:solidFill>
                        <a:latin typeface="Cambria Math" panose="02040503050406030204" pitchFamily="18" charset="0"/>
                        <a:ea typeface="Arial" panose="020B0604020202020204" pitchFamily="34" charset="0"/>
                        <a:cs typeface="Times New Roman" panose="02020603050405020304" pitchFamily="18" charset="0"/>
                      </a:rPr>
                      <m:t>𝑃</m:t>
                    </m:r>
                    <m:d>
                      <m:dPr>
                        <m:ctrlPr>
                          <a:rPr lang="ru-RU" sz="2400" i="1">
                            <a:solidFill>
                              <a:srgbClr val="002060"/>
                            </a:solidFill>
                            <a:latin typeface="Cambria Math"/>
                            <a:ea typeface="Arial" panose="020B0604020202020204" pitchFamily="34" charset="0"/>
                            <a:cs typeface="Times New Roman" panose="02020603050405020304" pitchFamily="18" charset="0"/>
                          </a:rPr>
                        </m:ctrlPr>
                      </m:dPr>
                      <m:e>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𝐴</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𝐵</m:t>
                        </m:r>
                      </m:e>
                    </m:d>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𝑃</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𝐴</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𝑃</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𝐵</m:t>
                    </m:r>
                    <m:r>
                      <a:rPr lang="kk-KZ" sz="2400" i="1">
                        <a:solidFill>
                          <a:srgbClr val="002060"/>
                        </a:solidFill>
                        <a:latin typeface="Cambria Math" panose="02040503050406030204" pitchFamily="18" charset="0"/>
                        <a:ea typeface="Arial" panose="020B0604020202020204" pitchFamily="34" charset="0"/>
                        <a:cs typeface="Times New Roman" panose="02020603050405020304" pitchFamily="18" charset="0"/>
                      </a:rPr>
                      <m:t>)</m:t>
                    </m:r>
                  </m:oMath>
                </a14:m>
                <a:r>
                  <a:rPr lang="kk-KZ" sz="24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теңдігі орындалғанда ғана </a:t>
                </a:r>
                <a14:m>
                  <m:oMath xmlns:m="http://schemas.openxmlformats.org/officeDocument/2006/math">
                    <m:r>
                      <a:rPr lang="kk-KZ" sz="2400" b="1" i="1">
                        <a:solidFill>
                          <a:srgbClr val="002060"/>
                        </a:solidFill>
                        <a:latin typeface="Cambria Math" panose="02040503050406030204" pitchFamily="18" charset="0"/>
                        <a:ea typeface="Arial" panose="020B0604020202020204" pitchFamily="34" charset="0"/>
                        <a:cs typeface="Times New Roman" panose="02020603050405020304" pitchFamily="18" charset="0"/>
                      </a:rPr>
                      <m:t>𝑨</m:t>
                    </m:r>
                  </m:oMath>
                </a14:m>
                <a:r>
                  <a:rPr lang="kk-KZ" sz="2400" b="1"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және </a:t>
                </a:r>
                <a14:m>
                  <m:oMath xmlns:m="http://schemas.openxmlformats.org/officeDocument/2006/math">
                    <m:r>
                      <a:rPr lang="kk-KZ" sz="2400" b="1" i="1">
                        <a:solidFill>
                          <a:srgbClr val="002060"/>
                        </a:solidFill>
                        <a:latin typeface="Cambria Math" panose="02040503050406030204" pitchFamily="18" charset="0"/>
                        <a:ea typeface="Arial" panose="020B0604020202020204" pitchFamily="34" charset="0"/>
                        <a:cs typeface="Times New Roman" panose="02020603050405020304" pitchFamily="18" charset="0"/>
                      </a:rPr>
                      <m:t>𝑩</m:t>
                    </m:r>
                  </m:oMath>
                </a14:m>
                <a:r>
                  <a:rPr lang="kk-KZ" sz="2400" b="1"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оқиғалары тәуелсіз оқиғалар </a:t>
                </a:r>
                <a:r>
                  <a:rPr lang="kk-KZ" sz="24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болады.</a:t>
                </a:r>
                <a:endParaRPr lang="ru-RU"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3" name="Прямоугольник 2"/>
              <p:cNvSpPr>
                <a:spLocks noRot="1" noChangeAspect="1" noMove="1" noResize="1" noEditPoints="1" noAdjustHandles="1" noChangeArrowheads="1" noChangeShapeType="1" noTextEdit="1"/>
              </p:cNvSpPr>
              <p:nvPr/>
            </p:nvSpPr>
            <p:spPr>
              <a:xfrm>
                <a:off x="611560" y="1124744"/>
                <a:ext cx="7920880" cy="863250"/>
              </a:xfrm>
              <a:prstGeom prst="rect">
                <a:avLst/>
              </a:prstGeom>
              <a:blipFill rotWithShape="0">
                <a:blip r:embed="rId3" cstate="print"/>
                <a:stretch>
                  <a:fillRect l="-154" t="-5674" b="-14894"/>
                </a:stretch>
              </a:blipFill>
            </p:spPr>
            <p:txBody>
              <a:bodyPr/>
              <a:lstStyle/>
              <a:p>
                <a:r>
                  <a:rPr lang="ru-RU">
                    <a:noFill/>
                  </a:rPr>
                  <a:t> </a:t>
                </a:r>
              </a:p>
            </p:txBody>
          </p:sp>
        </mc:Fallback>
      </mc:AlternateContent>
      <p:sp>
        <p:nvSpPr>
          <p:cNvPr id="4" name="Прямоугольник 3"/>
          <p:cNvSpPr/>
          <p:nvPr/>
        </p:nvSpPr>
        <p:spPr>
          <a:xfrm>
            <a:off x="395536" y="2420888"/>
            <a:ext cx="8136904" cy="2858475"/>
          </a:xfrm>
          <a:prstGeom prst="rect">
            <a:avLst/>
          </a:prstGeom>
        </p:spPr>
        <p:txBody>
          <a:bodyPr wrap="square">
            <a:spAutoFit/>
          </a:bodyPr>
          <a:lstStyle/>
          <a:p>
            <a:pPr>
              <a:lnSpc>
                <a:spcPct val="107000"/>
              </a:lnSpc>
              <a:spcAft>
                <a:spcPts val="0"/>
              </a:spcAft>
            </a:pP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Төрт</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дән</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егілді</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Әр</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дәннің</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өсіп</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шығу</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ықтималдығы</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80%.</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а)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төрт</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дәннің</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де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өсіп</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шығуының</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ықтималығын</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табыңыз</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б) Кем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дегенде</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бір</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дәннің</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өсіп</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шығу</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 </a:t>
            </a:r>
            <a:r>
              <a:rPr lang="ru-RU" sz="2800" dirty="0" err="1">
                <a:solidFill>
                  <a:srgbClr val="000000"/>
                </a:solidFill>
                <a:latin typeface="Times New Roman" panose="02020603050405020304" pitchFamily="18" charset="0"/>
                <a:ea typeface="Arial" panose="020B0604020202020204" pitchFamily="34" charset="0"/>
                <a:cs typeface="Times New Roman" panose="02020603050405020304" pitchFamily="18" charset="0"/>
              </a:rPr>
              <a:t>ықтималдығы</a:t>
            </a:r>
            <a:r>
              <a:rPr lang="ru-RU" sz="2800"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21506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1153</TotalTime>
  <Words>942</Words>
  <Application>Microsoft Office PowerPoint</Application>
  <PresentationFormat>Экран (4:3)</PresentationFormat>
  <Paragraphs>96</Paragraphs>
  <Slides>22</Slides>
  <Notes>5</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22</vt:i4>
      </vt:variant>
    </vt:vector>
  </HeadingPairs>
  <TitlesOfParts>
    <vt:vector size="24" baseType="lpstr">
      <vt:lpstr>Тема Office</vt:lpstr>
      <vt:lpstr>Paintbrush Picture</vt:lpstr>
      <vt:lpstr>“Ықтималдықтар теориясы бойынша есептерді шығару”</vt:lpstr>
      <vt:lpstr>Ықтималдықтардың қасиеттері </vt:lpstr>
      <vt:lpstr>Қасиет.  Үйлесімсіз оқиғалардың ықтималдықтарын қосу ережесі</vt:lpstr>
      <vt:lpstr>МЫСАЛ</vt:lpstr>
      <vt:lpstr>Кез келген А және В оқиғалары үшін  P(A+B) = P(A) + P(B) – P(A·B )  теңдігі орындалады.  </vt:lpstr>
      <vt:lpstr>МЫСАЛ</vt:lpstr>
      <vt:lpstr> </vt:lpstr>
      <vt:lpstr>Тәуелсіз оқиғалар  </vt:lpstr>
      <vt:lpstr>Слайд 9</vt:lpstr>
      <vt:lpstr>Шартты ықтималдық </vt:lpstr>
      <vt:lpstr>МЫСАЛ</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Комбинаторика элементтері</dc:title>
  <dc:creator>AdminPC</dc:creator>
  <cp:lastModifiedBy>S34</cp:lastModifiedBy>
  <cp:revision>65</cp:revision>
  <dcterms:created xsi:type="dcterms:W3CDTF">2021-06-15T17:43:09Z</dcterms:created>
  <dcterms:modified xsi:type="dcterms:W3CDTF">2023-05-15T09:18:27Z</dcterms:modified>
</cp:coreProperties>
</file>