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704" r:id="rId2"/>
  </p:sldMasterIdLst>
  <p:sldIdLst>
    <p:sldId id="265" r:id="rId3"/>
    <p:sldId id="256" r:id="rId4"/>
    <p:sldId id="264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00CC00"/>
    <a:srgbClr val="0000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80809-D272-4D41-9163-A3FDC92E7207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CD95-5996-4AAB-9A94-0242AB537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2685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80809-D272-4D41-9163-A3FDC92E7207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CD95-5996-4AAB-9A94-0242AB537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726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80809-D272-4D41-9163-A3FDC92E7207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CD95-5996-4AAB-9A94-0242AB537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8261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6080809-D272-4D41-9163-A3FDC92E7207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ECFCD95-5996-4AAB-9A94-0242AB5372B7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177702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80809-D272-4D41-9163-A3FDC92E7207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CD95-5996-4AAB-9A94-0242AB537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8183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080809-D272-4D41-9163-A3FDC92E7207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ECFCD95-5996-4AAB-9A94-0242AB5372B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2897523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80809-D272-4D41-9163-A3FDC92E7207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CD95-5996-4AAB-9A94-0242AB537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7790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80809-D272-4D41-9163-A3FDC92E7207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CD95-5996-4AAB-9A94-0242AB537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8748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80809-D272-4D41-9163-A3FDC92E7207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CD95-5996-4AAB-9A94-0242AB537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2104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80809-D272-4D41-9163-A3FDC92E7207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CD95-5996-4AAB-9A94-0242AB537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76784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080809-D272-4D41-9163-A3FDC92E7207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ECFCD95-5996-4AAB-9A94-0242AB5372B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04363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80809-D272-4D41-9163-A3FDC92E7207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CD95-5996-4AAB-9A94-0242AB537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2597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080809-D272-4D41-9163-A3FDC92E7207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ECFCD95-5996-4AAB-9A94-0242AB5372B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361998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80809-D272-4D41-9163-A3FDC92E7207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CD95-5996-4AAB-9A94-0242AB537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10211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80809-D272-4D41-9163-A3FDC92E7207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CD95-5996-4AAB-9A94-0242AB537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282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80809-D272-4D41-9163-A3FDC92E7207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CD95-5996-4AAB-9A94-0242AB537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899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80809-D272-4D41-9163-A3FDC92E7207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CD95-5996-4AAB-9A94-0242AB537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461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80809-D272-4D41-9163-A3FDC92E7207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CD95-5996-4AAB-9A94-0242AB537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22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80809-D272-4D41-9163-A3FDC92E7207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CD95-5996-4AAB-9A94-0242AB537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381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80809-D272-4D41-9163-A3FDC92E7207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CD95-5996-4AAB-9A94-0242AB537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16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80809-D272-4D41-9163-A3FDC92E7207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CD95-5996-4AAB-9A94-0242AB537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9547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80809-D272-4D41-9163-A3FDC92E7207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CD95-5996-4AAB-9A94-0242AB537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5534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80809-D272-4D41-9163-A3FDC92E7207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FCD95-5996-4AAB-9A94-0242AB5372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605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36080809-D272-4D41-9163-A3FDC92E7207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ECFCD95-5996-4AAB-9A94-0242AB5372B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5804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35151" y="2843561"/>
            <a:ext cx="8790878" cy="2863192"/>
          </a:xfrm>
        </p:spPr>
        <p:txBody>
          <a:bodyPr>
            <a:noAutofit/>
          </a:bodyPr>
          <a:lstStyle/>
          <a:p>
            <a:pPr algn="ctr"/>
            <a:r>
              <a:rPr lang="en-US" sz="5400" dirty="0"/>
              <a:t>PYTHON </a:t>
            </a:r>
            <a:r>
              <a:rPr lang="kk-KZ" sz="5400" dirty="0"/>
              <a:t>ПРОГРАММАЛАУ ТІЛІНДЕГІ КЕЙБІР ТИІМДІ </a:t>
            </a:r>
            <a:r>
              <a:rPr lang="kk-KZ" sz="5400" dirty="0" smtClean="0"/>
              <a:t>ӘДіСТЕР</a:t>
            </a:r>
            <a:r>
              <a:rPr lang="ru-RU" sz="5400" dirty="0"/>
              <a:t/>
            </a:r>
            <a:br>
              <a:rPr lang="ru-RU" sz="5400" dirty="0"/>
            </a:br>
            <a:endParaRPr lang="ru-RU" sz="5400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4189143" y="111513"/>
            <a:ext cx="6705600" cy="111512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2400" b="1" i="1" dirty="0"/>
              <a:t>«Павлодар облысы Білім беру  басқармасының «Жас дарын» мамандандырылған мектеп-лицейі»  </a:t>
            </a:r>
            <a:r>
              <a:rPr lang="kk-KZ" sz="2400" b="1" i="1" dirty="0" smtClean="0"/>
              <a:t>КММ</a:t>
            </a:r>
            <a:endParaRPr lang="ru-RU" sz="2400" i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-423746" y="6177776"/>
            <a:ext cx="6590371" cy="5018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1800" dirty="0" smtClean="0"/>
              <a:t>информатика пәні мұғалімі:   </a:t>
            </a:r>
            <a:r>
              <a:rPr lang="kk-KZ" sz="1800" b="1" dirty="0" smtClean="0"/>
              <a:t>К.М.Момынов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42344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Шестиугольник 3"/>
          <p:cNvSpPr/>
          <p:nvPr/>
        </p:nvSpPr>
        <p:spPr>
          <a:xfrm>
            <a:off x="1962615" y="167269"/>
            <a:ext cx="6958361" cy="925551"/>
          </a:xfrm>
          <a:prstGeom prst="hexagon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Stepik.org</a:t>
            </a:r>
            <a:endParaRPr lang="ru-RU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271239" y="2553623"/>
            <a:ext cx="9656956" cy="1628084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0" rtlCol="0" anchor="t" anchorCtr="0"/>
          <a:lstStyle/>
          <a:p>
            <a:pPr marL="88900" lvl="1"/>
            <a:r>
              <a:rPr lang="en-US" sz="3200" dirty="0">
                <a:solidFill>
                  <a:schemeClr val="tx1"/>
                </a:solidFill>
                <a:latin typeface="+mj-lt"/>
                <a:cs typeface="Aparajita" panose="020B0604020202020204" pitchFamily="34" charset="0"/>
              </a:rPr>
              <a:t>https://stepik.org/join-class/2968fef7f1ab96e815b51ecb180b16b28b6f9dcf</a:t>
            </a:r>
            <a:endParaRPr lang="ru-RU" sz="3200" dirty="0">
              <a:solidFill>
                <a:schemeClr val="tx1"/>
              </a:solidFill>
              <a:cs typeface="Aparajita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396545" y="117090"/>
            <a:ext cx="583581" cy="51295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7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2" name="Шестиугольник 11"/>
          <p:cNvSpPr/>
          <p:nvPr/>
        </p:nvSpPr>
        <p:spPr>
          <a:xfrm>
            <a:off x="2900710" y="1115120"/>
            <a:ext cx="6958361" cy="925551"/>
          </a:xfrm>
          <a:prstGeom prst="hexag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</a:t>
            </a:r>
            <a:endParaRPr lang="ru-RU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85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Шестиугольник 3"/>
          <p:cNvSpPr/>
          <p:nvPr/>
        </p:nvSpPr>
        <p:spPr>
          <a:xfrm>
            <a:off x="2475570" y="167269"/>
            <a:ext cx="6958361" cy="925551"/>
          </a:xfrm>
          <a:prstGeom prst="hexagon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ТЕРНАРЛЫ ОПЕРАТОР</a:t>
            </a:r>
            <a:endParaRPr lang="ru-RU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1396545" y="117090"/>
            <a:ext cx="583581" cy="51295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" name="Шестиугольник 6"/>
          <p:cNvSpPr/>
          <p:nvPr/>
        </p:nvSpPr>
        <p:spPr>
          <a:xfrm>
            <a:off x="1984918" y="1382752"/>
            <a:ext cx="8452623" cy="1260087"/>
          </a:xfrm>
          <a:prstGeom prst="hexagon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АНОНИМДІ ФУНКЦИЯ 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lambda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Шестиугольник 7"/>
          <p:cNvSpPr/>
          <p:nvPr/>
        </p:nvSpPr>
        <p:spPr>
          <a:xfrm>
            <a:off x="1984918" y="2821258"/>
            <a:ext cx="8519530" cy="1260087"/>
          </a:xfrm>
          <a:prstGeom prst="hexagon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ФИЛЬТР ФУНКЦИЯ </a:t>
            </a:r>
          </a:p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filter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1443" y="4817326"/>
            <a:ext cx="2074127" cy="1594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Zoom</a:t>
            </a:r>
          </a:p>
          <a:p>
            <a:r>
              <a:rPr lang="en-US" dirty="0">
                <a:solidFill>
                  <a:schemeClr val="tx1"/>
                </a:solidFill>
              </a:rPr>
              <a:t>id</a:t>
            </a:r>
          </a:p>
          <a:p>
            <a:r>
              <a:rPr lang="en-US" dirty="0">
                <a:solidFill>
                  <a:schemeClr val="tx1"/>
                </a:solidFill>
              </a:rPr>
              <a:t>5588092993</a:t>
            </a:r>
          </a:p>
          <a:p>
            <a:r>
              <a:rPr lang="en-US" dirty="0" err="1">
                <a:solidFill>
                  <a:schemeClr val="tx1"/>
                </a:solidFill>
              </a:rPr>
              <a:t>kod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123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426712" y="4917687"/>
            <a:ext cx="4114799" cy="1594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kk-KZ" b="1" dirty="0" smtClean="0">
                <a:solidFill>
                  <a:schemeClr val="tx1"/>
                </a:solidFill>
              </a:rPr>
              <a:t>ТІРКЕЛУ</a:t>
            </a:r>
          </a:p>
          <a:p>
            <a:pPr algn="ctr"/>
            <a:endParaRPr lang="kk-KZ" b="1" dirty="0">
              <a:solidFill>
                <a:schemeClr val="tx1"/>
              </a:solidFill>
            </a:endParaRPr>
          </a:p>
          <a:p>
            <a:pPr algn="ctr"/>
            <a:r>
              <a:rPr lang="en-US" b="1" i="1" dirty="0">
                <a:solidFill>
                  <a:schemeClr val="tx1"/>
                </a:solidFill>
              </a:rPr>
              <a:t>https://forms.gle/BogvkH7rhvogpSPW8</a:t>
            </a:r>
          </a:p>
        </p:txBody>
      </p:sp>
    </p:spTree>
    <p:extLst>
      <p:ext uri="{BB962C8B-B14F-4D97-AF65-F5344CB8AC3E}">
        <p14:creationId xmlns:p14="http://schemas.microsoft.com/office/powerpoint/2010/main" val="225862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Шестиугольник 3"/>
          <p:cNvSpPr/>
          <p:nvPr/>
        </p:nvSpPr>
        <p:spPr>
          <a:xfrm>
            <a:off x="1817650" y="223025"/>
            <a:ext cx="6958361" cy="925551"/>
          </a:xfrm>
          <a:prstGeom prst="hexagon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ТЕРНАРЛЫ ОПЕРАТОР</a:t>
            </a:r>
            <a:endParaRPr lang="ru-RU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16828" y="2079701"/>
            <a:ext cx="4360127" cy="3323064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0" rtlCol="0" anchor="t" anchorCtr="0"/>
          <a:lstStyle/>
          <a:p>
            <a:pPr lvl="1"/>
            <a:r>
              <a:rPr lang="en-US" sz="3200" dirty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n=</a:t>
            </a:r>
            <a:r>
              <a:rPr lang="en-US" sz="3200" dirty="0" err="1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int</a:t>
            </a:r>
            <a:r>
              <a:rPr lang="en-US" sz="3200" dirty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(input())</a:t>
            </a:r>
          </a:p>
          <a:p>
            <a:pPr lvl="1"/>
            <a:r>
              <a:rPr lang="en-US" sz="3200" dirty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if n%2==0:</a:t>
            </a:r>
          </a:p>
          <a:p>
            <a:pPr lvl="1"/>
            <a:r>
              <a:rPr lang="en-US" sz="3200" dirty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    print('Yes')</a:t>
            </a:r>
          </a:p>
          <a:p>
            <a:pPr lvl="1"/>
            <a:r>
              <a:rPr lang="en-US" sz="3200" dirty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else:</a:t>
            </a:r>
          </a:p>
          <a:p>
            <a:pPr lvl="1"/>
            <a:r>
              <a:rPr lang="en-US" sz="3200" dirty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    print('No')</a:t>
            </a:r>
            <a:endParaRPr lang="ru-RU" sz="3200" dirty="0">
              <a:solidFill>
                <a:schemeClr val="tx1"/>
              </a:solidFill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533221" y="2079701"/>
            <a:ext cx="4528789" cy="3323064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0" rtlCol="0" anchor="t" anchorCtr="0"/>
          <a:lstStyle/>
          <a:p>
            <a:pPr lvl="1"/>
            <a:r>
              <a:rPr lang="en-US" sz="3200" dirty="0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n=</a:t>
            </a:r>
            <a:r>
              <a:rPr lang="en-US" sz="3200" dirty="0" err="1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int</a:t>
            </a:r>
            <a:r>
              <a:rPr lang="en-US" sz="3200" dirty="0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(input())</a:t>
            </a:r>
          </a:p>
          <a:p>
            <a:pPr lvl="1"/>
            <a:r>
              <a:rPr lang="en-US" sz="3200" dirty="0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s = 'Yes' </a:t>
            </a:r>
            <a:r>
              <a:rPr lang="en-US" sz="3200" b="1" dirty="0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if </a:t>
            </a:r>
            <a:r>
              <a:rPr lang="en-US" sz="3200" dirty="0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n%2==0 </a:t>
            </a:r>
            <a:r>
              <a:rPr lang="en-US" sz="3200" b="1" dirty="0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else</a:t>
            </a:r>
            <a:r>
              <a:rPr lang="en-US" sz="3200" dirty="0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 'No'</a:t>
            </a:r>
          </a:p>
          <a:p>
            <a:pPr lvl="1"/>
            <a:r>
              <a:rPr lang="en-US" sz="3200" dirty="0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print(s)</a:t>
            </a:r>
            <a:endParaRPr lang="ru-RU" sz="3200" dirty="0" smtClean="0">
              <a:solidFill>
                <a:schemeClr val="tx1"/>
              </a:solidFill>
              <a:cs typeface="Aparajita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11" name="Стрелка вправо 10"/>
          <p:cNvSpPr/>
          <p:nvPr/>
        </p:nvSpPr>
        <p:spPr>
          <a:xfrm>
            <a:off x="5356767" y="3275669"/>
            <a:ext cx="1176454" cy="6858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1396545" y="117090"/>
            <a:ext cx="583581" cy="51295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71860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Шестиугольник 3"/>
          <p:cNvSpPr/>
          <p:nvPr/>
        </p:nvSpPr>
        <p:spPr>
          <a:xfrm>
            <a:off x="1817650" y="223025"/>
            <a:ext cx="6958361" cy="925551"/>
          </a:xfrm>
          <a:prstGeom prst="hexagon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ТЕРНАРЛЫ ОПЕРАТОР</a:t>
            </a:r>
            <a:endParaRPr lang="ru-RU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16828" y="2079701"/>
            <a:ext cx="4360127" cy="3323064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0" rtlCol="0" anchor="t" anchorCtr="0"/>
          <a:lstStyle/>
          <a:p>
            <a:pPr lvl="1"/>
            <a:r>
              <a:rPr lang="en-US" sz="3200" dirty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n=</a:t>
            </a:r>
            <a:r>
              <a:rPr lang="en-US" sz="3200" dirty="0" err="1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int</a:t>
            </a:r>
            <a:r>
              <a:rPr lang="en-US" sz="3200" dirty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(input())</a:t>
            </a:r>
          </a:p>
          <a:p>
            <a:pPr lvl="1"/>
            <a:r>
              <a:rPr lang="en-US" sz="3200" dirty="0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print(abs(n))</a:t>
            </a:r>
            <a:endParaRPr lang="ru-RU" sz="3200" dirty="0">
              <a:solidFill>
                <a:schemeClr val="tx1"/>
              </a:solidFill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533221" y="2079701"/>
            <a:ext cx="4528789" cy="3323064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0" rtlCol="0" anchor="t" anchorCtr="0"/>
          <a:lstStyle/>
          <a:p>
            <a:pPr lvl="1"/>
            <a:r>
              <a:rPr lang="en-US" sz="3200" dirty="0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n=</a:t>
            </a:r>
            <a:r>
              <a:rPr lang="en-US" sz="3200" dirty="0" err="1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int</a:t>
            </a:r>
            <a:r>
              <a:rPr lang="en-US" sz="3200" dirty="0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(input())</a:t>
            </a:r>
          </a:p>
          <a:p>
            <a:pPr lvl="1"/>
            <a:r>
              <a:rPr lang="en-US" sz="3200" dirty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t</a:t>
            </a:r>
            <a:r>
              <a:rPr lang="en-US" sz="3200" dirty="0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 = -n </a:t>
            </a:r>
            <a:r>
              <a:rPr lang="en-US" sz="3200" b="1" dirty="0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if </a:t>
            </a:r>
            <a:r>
              <a:rPr lang="en-US" sz="3200" dirty="0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n&lt;=0 </a:t>
            </a:r>
            <a:r>
              <a:rPr lang="en-US" sz="3200" b="1" dirty="0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else</a:t>
            </a:r>
            <a:r>
              <a:rPr lang="en-US" sz="3200" dirty="0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 n</a:t>
            </a:r>
          </a:p>
          <a:p>
            <a:pPr lvl="1"/>
            <a:r>
              <a:rPr lang="en-US" sz="3200" dirty="0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print(t)</a:t>
            </a:r>
            <a:endParaRPr lang="ru-RU" sz="3200" dirty="0" smtClean="0">
              <a:solidFill>
                <a:schemeClr val="tx1"/>
              </a:solidFill>
              <a:cs typeface="Aparajita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11" name="Стрелка вправо 10"/>
          <p:cNvSpPr/>
          <p:nvPr/>
        </p:nvSpPr>
        <p:spPr>
          <a:xfrm>
            <a:off x="5356767" y="3275669"/>
            <a:ext cx="1176454" cy="6858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396545" y="117090"/>
            <a:ext cx="583581" cy="51295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2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23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Шестиугольник 3"/>
          <p:cNvSpPr/>
          <p:nvPr/>
        </p:nvSpPr>
        <p:spPr>
          <a:xfrm>
            <a:off x="1817650" y="223025"/>
            <a:ext cx="6958361" cy="925551"/>
          </a:xfrm>
          <a:prstGeom prst="hexagon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АНОНИМДІ ФУНКЦИЯ</a:t>
            </a:r>
            <a:endParaRPr lang="ru-RU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20286" y="2826832"/>
            <a:ext cx="4360127" cy="3323064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0" rtlCol="0" anchor="t" anchorCtr="0"/>
          <a:lstStyle/>
          <a:p>
            <a:pPr marL="88900" lvl="1"/>
            <a:r>
              <a:rPr lang="en-US" sz="3200" dirty="0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def. </a:t>
            </a:r>
            <a:r>
              <a:rPr lang="en-US" sz="3200" dirty="0" err="1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kvadrat</a:t>
            </a:r>
            <a:r>
              <a:rPr lang="en-US" sz="3200" dirty="0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(x):</a:t>
            </a:r>
          </a:p>
          <a:p>
            <a:pPr marL="88900" lvl="1"/>
            <a:r>
              <a:rPr lang="en-US" sz="3200" dirty="0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    return x**2</a:t>
            </a:r>
          </a:p>
          <a:p>
            <a:pPr marL="88900" lvl="1"/>
            <a:endParaRPr lang="kk-KZ" sz="3200" dirty="0" smtClean="0">
              <a:solidFill>
                <a:schemeClr val="tx1"/>
              </a:solidFill>
              <a:latin typeface="Aparajita" panose="020B0604020202020204" pitchFamily="34" charset="0"/>
              <a:cs typeface="Aparajita" panose="020B0604020202020204" pitchFamily="34" charset="0"/>
            </a:endParaRPr>
          </a:p>
          <a:p>
            <a:pPr marL="88900" lvl="1"/>
            <a:r>
              <a:rPr lang="en-US" sz="3200" dirty="0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print(</a:t>
            </a:r>
            <a:r>
              <a:rPr lang="en-US" sz="3200" dirty="0" err="1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kvadrat</a:t>
            </a:r>
            <a:r>
              <a:rPr lang="en-US" sz="3200" dirty="0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(7))</a:t>
            </a:r>
            <a:endParaRPr lang="ru-RU" sz="3200" dirty="0">
              <a:solidFill>
                <a:schemeClr val="tx1"/>
              </a:solidFill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655885" y="2826832"/>
            <a:ext cx="4528789" cy="3323064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0" rtlCol="0" anchor="t" anchorCtr="0"/>
          <a:lstStyle/>
          <a:p>
            <a:pPr marL="177800" lvl="1"/>
            <a:r>
              <a:rPr lang="en-US" sz="3200" dirty="0" smtClean="0">
                <a:solidFill>
                  <a:schemeClr val="tx1"/>
                </a:solidFill>
                <a:cs typeface="Aparajita" panose="020B0604020202020204" pitchFamily="34" charset="0"/>
              </a:rPr>
              <a:t>t= lambda x: x**2</a:t>
            </a:r>
          </a:p>
          <a:p>
            <a:pPr marL="177800" lvl="1"/>
            <a:r>
              <a:rPr lang="en-US" sz="3200" dirty="0" smtClean="0">
                <a:solidFill>
                  <a:schemeClr val="tx1"/>
                </a:solidFill>
                <a:cs typeface="Aparajita" panose="020B0604020202020204" pitchFamily="34" charset="0"/>
              </a:rPr>
              <a:t>print(t(7))</a:t>
            </a:r>
            <a:endParaRPr lang="ru-RU" sz="3200" dirty="0" smtClean="0">
              <a:solidFill>
                <a:schemeClr val="tx1"/>
              </a:solidFill>
              <a:cs typeface="Aparajita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11" name="Стрелка вправо 10"/>
          <p:cNvSpPr/>
          <p:nvPr/>
        </p:nvSpPr>
        <p:spPr>
          <a:xfrm>
            <a:off x="5296830" y="3944741"/>
            <a:ext cx="1176454" cy="6858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396545" y="117090"/>
            <a:ext cx="583581" cy="51295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3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2" name="Шестиугольник 11"/>
          <p:cNvSpPr/>
          <p:nvPr/>
        </p:nvSpPr>
        <p:spPr>
          <a:xfrm>
            <a:off x="3176704" y="1148576"/>
            <a:ext cx="6958361" cy="925551"/>
          </a:xfrm>
          <a:prstGeom prst="hexag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lambda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</a:t>
            </a:r>
            <a:r>
              <a:rPr lang="ru-RU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kk-KZ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өрнек</a:t>
            </a:r>
            <a:endParaRPr lang="ru-RU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921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Шестиугольник 3"/>
          <p:cNvSpPr/>
          <p:nvPr/>
        </p:nvSpPr>
        <p:spPr>
          <a:xfrm>
            <a:off x="1817650" y="223025"/>
            <a:ext cx="6958361" cy="925551"/>
          </a:xfrm>
          <a:prstGeom prst="hexagon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АНОНИМДІ ФУНКЦИЯ</a:t>
            </a:r>
            <a:endParaRPr lang="ru-RU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20286" y="2826832"/>
            <a:ext cx="4360127" cy="3323064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0" rtlCol="0" anchor="t" anchorCtr="0"/>
          <a:lstStyle/>
          <a:p>
            <a:pPr marL="88900" lvl="1"/>
            <a:r>
              <a:rPr lang="en-US" sz="3200" dirty="0" err="1" smtClean="0">
                <a:solidFill>
                  <a:schemeClr val="tx1"/>
                </a:solidFill>
                <a:cs typeface="Aparajita" panose="020B0604020202020204" pitchFamily="34" charset="0"/>
              </a:rPr>
              <a:t>def</a:t>
            </a:r>
            <a:r>
              <a:rPr lang="en-US" sz="3200" dirty="0" smtClean="0">
                <a:solidFill>
                  <a:schemeClr val="tx1"/>
                </a:solidFill>
                <a:cs typeface="Aparajita" panose="020B0604020202020204" pitchFamily="34" charset="0"/>
              </a:rPr>
              <a:t>  </a:t>
            </a:r>
            <a:r>
              <a:rPr lang="en-US" sz="3200" dirty="0" err="1" smtClean="0">
                <a:solidFill>
                  <a:schemeClr val="tx1"/>
                </a:solidFill>
                <a:cs typeface="Aparajita" panose="020B0604020202020204" pitchFamily="34" charset="0"/>
              </a:rPr>
              <a:t>prm</a:t>
            </a:r>
            <a:r>
              <a:rPr lang="en-US" sz="3200" dirty="0" smtClean="0">
                <a:solidFill>
                  <a:schemeClr val="tx1"/>
                </a:solidFill>
                <a:cs typeface="Aparajita" panose="020B0604020202020204" pitchFamily="34" charset="0"/>
              </a:rPr>
              <a:t>(</a:t>
            </a:r>
            <a:r>
              <a:rPr lang="en-US" sz="3200" dirty="0" err="1" smtClean="0">
                <a:solidFill>
                  <a:schemeClr val="tx1"/>
                </a:solidFill>
                <a:cs typeface="Aparajita" panose="020B0604020202020204" pitchFamily="34" charset="0"/>
              </a:rPr>
              <a:t>a,b,c</a:t>
            </a:r>
            <a:r>
              <a:rPr lang="en-US" sz="3200" dirty="0" smtClean="0">
                <a:solidFill>
                  <a:schemeClr val="tx1"/>
                </a:solidFill>
                <a:cs typeface="Aparajita" panose="020B0604020202020204" pitchFamily="34" charset="0"/>
              </a:rPr>
              <a:t>):</a:t>
            </a:r>
          </a:p>
          <a:p>
            <a:pPr marL="88900" lvl="1"/>
            <a:r>
              <a:rPr lang="en-US" sz="3200" dirty="0" smtClean="0">
                <a:solidFill>
                  <a:schemeClr val="tx1"/>
                </a:solidFill>
                <a:cs typeface="Aparajita" panose="020B0604020202020204" pitchFamily="34" charset="0"/>
              </a:rPr>
              <a:t>    return </a:t>
            </a:r>
            <a:r>
              <a:rPr lang="en-US" sz="3200" dirty="0" err="1" smtClean="0">
                <a:solidFill>
                  <a:schemeClr val="tx1"/>
                </a:solidFill>
                <a:cs typeface="Aparajita" panose="020B0604020202020204" pitchFamily="34" charset="0"/>
              </a:rPr>
              <a:t>a+b+c</a:t>
            </a:r>
            <a:endParaRPr lang="en-US" sz="3200" dirty="0" smtClean="0">
              <a:solidFill>
                <a:schemeClr val="tx1"/>
              </a:solidFill>
              <a:cs typeface="Aparajita" panose="020B0604020202020204" pitchFamily="34" charset="0"/>
            </a:endParaRPr>
          </a:p>
          <a:p>
            <a:pPr marL="88900" lvl="1"/>
            <a:endParaRPr lang="kk-KZ" sz="3200" dirty="0" smtClean="0">
              <a:solidFill>
                <a:schemeClr val="tx1"/>
              </a:solidFill>
              <a:cs typeface="Aparajita" panose="020B0604020202020204" pitchFamily="34" charset="0"/>
            </a:endParaRPr>
          </a:p>
          <a:p>
            <a:pPr marL="88900" lvl="1"/>
            <a:r>
              <a:rPr lang="en-US" sz="3200" dirty="0" smtClean="0">
                <a:solidFill>
                  <a:schemeClr val="tx1"/>
                </a:solidFill>
                <a:cs typeface="Aparajita" panose="020B0604020202020204" pitchFamily="34" charset="0"/>
              </a:rPr>
              <a:t>print(</a:t>
            </a:r>
            <a:r>
              <a:rPr lang="en-US" sz="3200" dirty="0" err="1" smtClean="0">
                <a:solidFill>
                  <a:schemeClr val="tx1"/>
                </a:solidFill>
                <a:cs typeface="Aparajita" panose="020B0604020202020204" pitchFamily="34" charset="0"/>
              </a:rPr>
              <a:t>prm</a:t>
            </a:r>
            <a:r>
              <a:rPr lang="en-US" sz="3200" dirty="0" smtClean="0">
                <a:solidFill>
                  <a:schemeClr val="tx1"/>
                </a:solidFill>
                <a:cs typeface="Aparajita" panose="020B0604020202020204" pitchFamily="34" charset="0"/>
              </a:rPr>
              <a:t>(2,3,4))</a:t>
            </a:r>
            <a:endParaRPr lang="ru-RU" sz="3200" dirty="0">
              <a:solidFill>
                <a:schemeClr val="tx1"/>
              </a:solidFill>
              <a:cs typeface="Aparajita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22019" y="2826832"/>
            <a:ext cx="5274526" cy="3323064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0" rtlCol="0" anchor="t" anchorCtr="0"/>
          <a:lstStyle/>
          <a:p>
            <a:pPr marL="177800" lvl="1"/>
            <a:r>
              <a:rPr lang="en-US" sz="3200" dirty="0" err="1" smtClean="0">
                <a:solidFill>
                  <a:schemeClr val="tx1"/>
                </a:solidFill>
                <a:cs typeface="Aparajita" panose="020B0604020202020204" pitchFamily="34" charset="0"/>
              </a:rPr>
              <a:t>prm</a:t>
            </a:r>
            <a:r>
              <a:rPr lang="en-US" sz="3200" dirty="0" smtClean="0">
                <a:solidFill>
                  <a:schemeClr val="tx1"/>
                </a:solidFill>
                <a:cs typeface="Aparajita" panose="020B0604020202020204" pitchFamily="34" charset="0"/>
              </a:rPr>
              <a:t>= lambda </a:t>
            </a:r>
            <a:r>
              <a:rPr lang="en-US" sz="3200" dirty="0" err="1" smtClean="0">
                <a:solidFill>
                  <a:schemeClr val="tx1"/>
                </a:solidFill>
                <a:cs typeface="Aparajita" panose="020B0604020202020204" pitchFamily="34" charset="0"/>
              </a:rPr>
              <a:t>a,b,c</a:t>
            </a:r>
            <a:r>
              <a:rPr lang="en-US" sz="3200" dirty="0" smtClean="0">
                <a:solidFill>
                  <a:schemeClr val="tx1"/>
                </a:solidFill>
                <a:cs typeface="Aparajita" panose="020B0604020202020204" pitchFamily="34" charset="0"/>
              </a:rPr>
              <a:t>: </a:t>
            </a:r>
            <a:r>
              <a:rPr lang="en-US" sz="3200" dirty="0" err="1" smtClean="0">
                <a:solidFill>
                  <a:schemeClr val="tx1"/>
                </a:solidFill>
                <a:cs typeface="Aparajita" panose="020B0604020202020204" pitchFamily="34" charset="0"/>
              </a:rPr>
              <a:t>a+b+c</a:t>
            </a:r>
            <a:endParaRPr lang="en-US" sz="3200" dirty="0" smtClean="0">
              <a:solidFill>
                <a:schemeClr val="tx1"/>
              </a:solidFill>
              <a:cs typeface="Aparajita" panose="020B0604020202020204" pitchFamily="34" charset="0"/>
            </a:endParaRPr>
          </a:p>
          <a:p>
            <a:pPr marL="177800" lvl="1"/>
            <a:r>
              <a:rPr lang="en-US" sz="3200" dirty="0" smtClean="0">
                <a:solidFill>
                  <a:schemeClr val="tx1"/>
                </a:solidFill>
                <a:cs typeface="Aparajita" panose="020B0604020202020204" pitchFamily="34" charset="0"/>
              </a:rPr>
              <a:t>print(</a:t>
            </a:r>
            <a:r>
              <a:rPr lang="en-US" sz="3200" dirty="0" err="1" smtClean="0">
                <a:solidFill>
                  <a:schemeClr val="tx1"/>
                </a:solidFill>
                <a:cs typeface="Aparajita" panose="020B0604020202020204" pitchFamily="34" charset="0"/>
              </a:rPr>
              <a:t>prm</a:t>
            </a:r>
            <a:r>
              <a:rPr lang="en-US" sz="3200" dirty="0" smtClean="0">
                <a:solidFill>
                  <a:schemeClr val="tx1"/>
                </a:solidFill>
                <a:cs typeface="Aparajita" panose="020B0604020202020204" pitchFamily="34" charset="0"/>
              </a:rPr>
              <a:t>(2,3,4))</a:t>
            </a:r>
            <a:endParaRPr lang="ru-RU" sz="3200" dirty="0" smtClean="0">
              <a:solidFill>
                <a:schemeClr val="tx1"/>
              </a:solidFill>
              <a:cs typeface="Aparajita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11" name="Стрелка вправо 10"/>
          <p:cNvSpPr/>
          <p:nvPr/>
        </p:nvSpPr>
        <p:spPr>
          <a:xfrm>
            <a:off x="5103076" y="3922439"/>
            <a:ext cx="896280" cy="6858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396545" y="117090"/>
            <a:ext cx="583581" cy="51295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4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2" name="Шестиугольник 11"/>
          <p:cNvSpPr/>
          <p:nvPr/>
        </p:nvSpPr>
        <p:spPr>
          <a:xfrm>
            <a:off x="2800350" y="1197361"/>
            <a:ext cx="6958361" cy="925551"/>
          </a:xfrm>
          <a:prstGeom prst="hexag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lambda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</a:t>
            </a:r>
            <a:r>
              <a:rPr lang="ru-RU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kk-KZ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,арг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2…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kk-KZ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өрнек</a:t>
            </a:r>
            <a:endParaRPr lang="ru-RU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54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Шестиугольник 3"/>
          <p:cNvSpPr/>
          <p:nvPr/>
        </p:nvSpPr>
        <p:spPr>
          <a:xfrm>
            <a:off x="1817650" y="223025"/>
            <a:ext cx="6958361" cy="925551"/>
          </a:xfrm>
          <a:prstGeom prst="hexagon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АНОНИМДІ ФУНКЦИЯ</a:t>
            </a:r>
            <a:endParaRPr lang="ru-RU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00722" y="2826832"/>
            <a:ext cx="5118410" cy="3072163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0" rtlCol="0" anchor="t" anchorCtr="0">
            <a:noAutofit/>
          </a:bodyPr>
          <a:lstStyle/>
          <a:p>
            <a:pPr marL="88900" lvl="1"/>
            <a:r>
              <a:rPr lang="en-US" sz="3200" dirty="0" err="1" smtClean="0">
                <a:solidFill>
                  <a:schemeClr val="tx1"/>
                </a:solidFill>
                <a:cs typeface="Aparajita" panose="020B0604020202020204" pitchFamily="34" charset="0"/>
              </a:rPr>
              <a:t>def</a:t>
            </a:r>
            <a:r>
              <a:rPr lang="en-US" sz="3200" dirty="0" smtClean="0">
                <a:solidFill>
                  <a:schemeClr val="tx1"/>
                </a:solidFill>
                <a:cs typeface="Aparajita" panose="020B0604020202020204" pitchFamily="34" charset="0"/>
              </a:rPr>
              <a:t>  f(x):</a:t>
            </a:r>
          </a:p>
          <a:p>
            <a:pPr marL="88900" lvl="1"/>
            <a:r>
              <a:rPr lang="en-US" sz="3200" dirty="0" smtClean="0">
                <a:solidFill>
                  <a:schemeClr val="tx1"/>
                </a:solidFill>
                <a:cs typeface="Aparajita" panose="020B0604020202020204" pitchFamily="34" charset="0"/>
              </a:rPr>
              <a:t>    return x%10</a:t>
            </a:r>
          </a:p>
          <a:p>
            <a:pPr marL="88900" lvl="1"/>
            <a:r>
              <a:rPr lang="en-US" sz="3200" dirty="0" smtClean="0">
                <a:solidFill>
                  <a:schemeClr val="tx1"/>
                </a:solidFill>
                <a:cs typeface="Aparajita" panose="020B0604020202020204" pitchFamily="34" charset="0"/>
              </a:rPr>
              <a:t>t=[23,456,7,12,87,725,65,40]</a:t>
            </a:r>
            <a:endParaRPr lang="kk-KZ" sz="3200" dirty="0" smtClean="0">
              <a:solidFill>
                <a:schemeClr val="tx1"/>
              </a:solidFill>
              <a:cs typeface="Aparajita" panose="020B0604020202020204" pitchFamily="34" charset="0"/>
            </a:endParaRPr>
          </a:p>
          <a:p>
            <a:pPr marL="88900" lvl="1"/>
            <a:r>
              <a:rPr lang="en-US" sz="3200" dirty="0" err="1" smtClean="0">
                <a:solidFill>
                  <a:schemeClr val="tx1"/>
                </a:solidFill>
                <a:cs typeface="Aparajita" panose="020B0604020202020204" pitchFamily="34" charset="0"/>
              </a:rPr>
              <a:t>t.sort</a:t>
            </a:r>
            <a:r>
              <a:rPr lang="en-US" sz="3200" dirty="0" smtClean="0">
                <a:solidFill>
                  <a:schemeClr val="tx1"/>
                </a:solidFill>
                <a:cs typeface="Aparajita" panose="020B0604020202020204" pitchFamily="34" charset="0"/>
              </a:rPr>
              <a:t>(key=f)</a:t>
            </a:r>
          </a:p>
          <a:p>
            <a:pPr marL="88900" lvl="1"/>
            <a:r>
              <a:rPr lang="en-US" sz="3200" dirty="0" smtClean="0">
                <a:solidFill>
                  <a:schemeClr val="tx1"/>
                </a:solidFill>
                <a:cs typeface="Aparajita" panose="020B0604020202020204" pitchFamily="34" charset="0"/>
              </a:rPr>
              <a:t>print(t)</a:t>
            </a:r>
            <a:endParaRPr lang="ru-RU" sz="3200" dirty="0">
              <a:solidFill>
                <a:schemeClr val="tx1"/>
              </a:solidFill>
              <a:cs typeface="Aparajita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601523" y="2826832"/>
            <a:ext cx="5207618" cy="3323064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0" rtlCol="0" anchor="t" anchorCtr="0"/>
          <a:lstStyle/>
          <a:p>
            <a:pPr marL="88900" lvl="1"/>
            <a:r>
              <a:rPr lang="en-US" sz="3200" dirty="0" smtClean="0">
                <a:solidFill>
                  <a:schemeClr val="tx1"/>
                </a:solidFill>
                <a:cs typeface="Aparajita" panose="020B0604020202020204" pitchFamily="34" charset="0"/>
              </a:rPr>
              <a:t>t=[23,456,7,12,87,725,65,40]</a:t>
            </a:r>
            <a:endParaRPr lang="kk-KZ" sz="3200" dirty="0" smtClean="0">
              <a:solidFill>
                <a:schemeClr val="tx1"/>
              </a:solidFill>
              <a:cs typeface="Aparajita" panose="020B0604020202020204" pitchFamily="34" charset="0"/>
            </a:endParaRPr>
          </a:p>
          <a:p>
            <a:pPr marL="88900" lvl="1"/>
            <a:r>
              <a:rPr lang="en-US" sz="3200" dirty="0" err="1" smtClean="0">
                <a:solidFill>
                  <a:schemeClr val="tx1"/>
                </a:solidFill>
                <a:cs typeface="Aparajita" panose="020B0604020202020204" pitchFamily="34" charset="0"/>
              </a:rPr>
              <a:t>t.sort</a:t>
            </a:r>
            <a:r>
              <a:rPr lang="en-US" sz="3200" dirty="0" smtClean="0">
                <a:solidFill>
                  <a:schemeClr val="tx1"/>
                </a:solidFill>
                <a:cs typeface="Aparajita" panose="020B0604020202020204" pitchFamily="34" charset="0"/>
              </a:rPr>
              <a:t>(key=lambda x: x%10)</a:t>
            </a:r>
          </a:p>
          <a:p>
            <a:pPr marL="88900" lvl="1"/>
            <a:r>
              <a:rPr lang="en-US" sz="3200" dirty="0" smtClean="0">
                <a:solidFill>
                  <a:schemeClr val="tx1"/>
                </a:solidFill>
                <a:cs typeface="Aparajita" panose="020B0604020202020204" pitchFamily="34" charset="0"/>
              </a:rPr>
              <a:t>print(t)</a:t>
            </a:r>
            <a:endParaRPr lang="ru-RU" sz="3200" dirty="0">
              <a:solidFill>
                <a:schemeClr val="tx1"/>
              </a:solidFill>
              <a:cs typeface="Aparajita" panose="020B0604020202020204" pitchFamily="34" charset="0"/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5593730" y="4020012"/>
            <a:ext cx="896280" cy="6858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396545" y="117090"/>
            <a:ext cx="583581" cy="51295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5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2" name="Шестиугольник 11"/>
          <p:cNvSpPr/>
          <p:nvPr/>
        </p:nvSpPr>
        <p:spPr>
          <a:xfrm>
            <a:off x="2800350" y="1197361"/>
            <a:ext cx="6958361" cy="925551"/>
          </a:xfrm>
          <a:prstGeom prst="hexag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Тізімдерді реттеу</a:t>
            </a:r>
            <a:endParaRPr lang="ru-RU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5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Шестиугольник 3"/>
          <p:cNvSpPr/>
          <p:nvPr/>
        </p:nvSpPr>
        <p:spPr>
          <a:xfrm>
            <a:off x="1817650" y="223025"/>
            <a:ext cx="6958361" cy="925551"/>
          </a:xfrm>
          <a:prstGeom prst="hexagon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filtr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k-KZ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ФУНКЦИЯСЫ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8420" y="2609381"/>
            <a:ext cx="5006897" cy="3529363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0" rtlCol="0" anchor="t" anchorCtr="0">
            <a:noAutofit/>
          </a:bodyPr>
          <a:lstStyle/>
          <a:p>
            <a:pPr marL="88900" lvl="1"/>
            <a:r>
              <a:rPr lang="en-US" sz="2800" dirty="0" err="1">
                <a:solidFill>
                  <a:schemeClr val="tx1"/>
                </a:solidFill>
                <a:cs typeface="Aparajita" panose="020B0604020202020204" pitchFamily="34" charset="0"/>
              </a:rPr>
              <a:t>def</a:t>
            </a:r>
            <a:r>
              <a:rPr lang="en-US" sz="2800" dirty="0">
                <a:solidFill>
                  <a:schemeClr val="tx1"/>
                </a:solidFill>
                <a:cs typeface="Aparajita" panose="020B0604020202020204" pitchFamily="34" charset="0"/>
              </a:rPr>
              <a:t> f(x):</a:t>
            </a:r>
          </a:p>
          <a:p>
            <a:pPr marL="88900" lvl="1"/>
            <a:r>
              <a:rPr lang="en-US" sz="2800" dirty="0">
                <a:solidFill>
                  <a:schemeClr val="tx1"/>
                </a:solidFill>
                <a:cs typeface="Aparajita" panose="020B0604020202020204" pitchFamily="34" charset="0"/>
              </a:rPr>
              <a:t>    return </a:t>
            </a:r>
            <a:r>
              <a:rPr lang="en-US" sz="2800" b="1" dirty="0">
                <a:solidFill>
                  <a:schemeClr val="tx1"/>
                </a:solidFill>
                <a:cs typeface="Aparajita" panose="020B0604020202020204" pitchFamily="34" charset="0"/>
              </a:rPr>
              <a:t>x&gt;0 and x&lt;10</a:t>
            </a:r>
          </a:p>
          <a:p>
            <a:pPr marL="88900" lvl="1"/>
            <a:endParaRPr lang="en-US" sz="2800" dirty="0">
              <a:solidFill>
                <a:schemeClr val="tx1"/>
              </a:solidFill>
              <a:cs typeface="Aparajita" panose="020B0604020202020204" pitchFamily="34" charset="0"/>
            </a:endParaRPr>
          </a:p>
          <a:p>
            <a:pPr marL="88900" lvl="1"/>
            <a:r>
              <a:rPr lang="en-US" sz="2800" dirty="0">
                <a:solidFill>
                  <a:schemeClr val="tx1"/>
                </a:solidFill>
                <a:cs typeface="Aparajita" panose="020B0604020202020204" pitchFamily="34" charset="0"/>
              </a:rPr>
              <a:t>a=[23,4,56,5,-40,200,-52,2,7,-23]</a:t>
            </a:r>
          </a:p>
          <a:p>
            <a:pPr marL="88900" lvl="1"/>
            <a:r>
              <a:rPr lang="en-US" sz="2800" dirty="0">
                <a:solidFill>
                  <a:schemeClr val="tx1"/>
                </a:solidFill>
                <a:cs typeface="Aparajita" panose="020B0604020202020204" pitchFamily="34" charset="0"/>
              </a:rPr>
              <a:t>b=list(filter(</a:t>
            </a:r>
            <a:r>
              <a:rPr lang="en-US" sz="2800" dirty="0" err="1">
                <a:solidFill>
                  <a:schemeClr val="tx1"/>
                </a:solidFill>
                <a:cs typeface="Aparajita" panose="020B0604020202020204" pitchFamily="34" charset="0"/>
              </a:rPr>
              <a:t>f,a</a:t>
            </a:r>
            <a:r>
              <a:rPr lang="en-US" sz="2800" dirty="0">
                <a:solidFill>
                  <a:schemeClr val="tx1"/>
                </a:solidFill>
                <a:cs typeface="Aparajita" panose="020B0604020202020204" pitchFamily="34" charset="0"/>
              </a:rPr>
              <a:t>))</a:t>
            </a:r>
          </a:p>
          <a:p>
            <a:pPr marL="88900" lvl="1"/>
            <a:r>
              <a:rPr lang="en-US" sz="2800" dirty="0">
                <a:solidFill>
                  <a:schemeClr val="tx1"/>
                </a:solidFill>
                <a:cs typeface="Aparajita" panose="020B0604020202020204" pitchFamily="34" charset="0"/>
              </a:rPr>
              <a:t>print(b)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653668" y="2609378"/>
            <a:ext cx="6411952" cy="3529363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0" rtlCol="0" anchor="t" anchorCtr="0"/>
          <a:lstStyle/>
          <a:p>
            <a:pPr marL="88900" lvl="1"/>
            <a:r>
              <a:rPr lang="en-US" sz="2800" dirty="0">
                <a:solidFill>
                  <a:schemeClr val="tx1"/>
                </a:solidFill>
                <a:cs typeface="Aparajita" panose="020B0604020202020204" pitchFamily="34" charset="0"/>
              </a:rPr>
              <a:t>a=[23,4,56,5,-40,200,-52,2,7,-23]</a:t>
            </a:r>
          </a:p>
          <a:p>
            <a:pPr marL="88900" lvl="1"/>
            <a:r>
              <a:rPr lang="en-US" sz="2800" dirty="0">
                <a:solidFill>
                  <a:schemeClr val="tx1"/>
                </a:solidFill>
                <a:cs typeface="Aparajita" panose="020B0604020202020204" pitchFamily="34" charset="0"/>
              </a:rPr>
              <a:t>b=list(filter(lambda x:x&gt;0 and x&lt;10,a))</a:t>
            </a:r>
          </a:p>
          <a:p>
            <a:pPr marL="88900" lvl="1"/>
            <a:r>
              <a:rPr lang="en-US" sz="2800" dirty="0">
                <a:solidFill>
                  <a:schemeClr val="tx1"/>
                </a:solidFill>
                <a:cs typeface="Aparajita" panose="020B0604020202020204" pitchFamily="34" charset="0"/>
              </a:rPr>
              <a:t>print(b))</a:t>
            </a:r>
            <a:endParaRPr lang="ru-RU" sz="2800" dirty="0">
              <a:solidFill>
                <a:schemeClr val="tx1"/>
              </a:solidFill>
              <a:cs typeface="Aparajita" panose="020B0604020202020204" pitchFamily="34" charset="0"/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5185317" y="4031158"/>
            <a:ext cx="468351" cy="6858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396545" y="117090"/>
            <a:ext cx="583581" cy="51295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6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2" name="Шестиугольник 11"/>
          <p:cNvSpPr/>
          <p:nvPr/>
        </p:nvSpPr>
        <p:spPr>
          <a:xfrm>
            <a:off x="2800350" y="1197361"/>
            <a:ext cx="6958361" cy="925551"/>
          </a:xfrm>
          <a:prstGeom prst="hexag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Тізімдерді өңдеу </a:t>
            </a:r>
            <a:endParaRPr lang="ru-RU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9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Шестиугольник 3"/>
          <p:cNvSpPr/>
          <p:nvPr/>
        </p:nvSpPr>
        <p:spPr>
          <a:xfrm>
            <a:off x="1817650" y="223025"/>
            <a:ext cx="6958361" cy="925551"/>
          </a:xfrm>
          <a:prstGeom prst="hexagon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filtr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k-KZ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ФУНКЦИЯСЫ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93903" y="2553623"/>
            <a:ext cx="8285356" cy="296623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0" rtlCol="0" anchor="t" anchorCtr="0"/>
          <a:lstStyle/>
          <a:p>
            <a:pPr marL="88900" lvl="1"/>
            <a:r>
              <a:rPr lang="en-US" sz="3200" dirty="0">
                <a:solidFill>
                  <a:schemeClr val="tx1"/>
                </a:solidFill>
                <a:latin typeface="+mj-lt"/>
                <a:cs typeface="Aparajita" panose="020B0604020202020204" pitchFamily="34" charset="0"/>
              </a:rPr>
              <a:t>t=['</a:t>
            </a:r>
            <a:r>
              <a:rPr lang="en-US" sz="3200" dirty="0" err="1">
                <a:solidFill>
                  <a:schemeClr val="tx1"/>
                </a:solidFill>
                <a:latin typeface="+mj-lt"/>
                <a:cs typeface="Aparajita" panose="020B0604020202020204" pitchFamily="34" charset="0"/>
              </a:rPr>
              <a:t>word','hello','information</a:t>
            </a:r>
            <a:r>
              <a:rPr lang="en-US" sz="3200" dirty="0">
                <a:solidFill>
                  <a:schemeClr val="tx1"/>
                </a:solidFill>
                <a:latin typeface="+mj-lt"/>
                <a:cs typeface="Aparajita" panose="020B0604020202020204" pitchFamily="34" charset="0"/>
              </a:rPr>
              <a:t>', 'apple','</a:t>
            </a:r>
            <a:r>
              <a:rPr lang="en-US" sz="3200" dirty="0" err="1">
                <a:solidFill>
                  <a:schemeClr val="tx1"/>
                </a:solidFill>
                <a:latin typeface="+mj-lt"/>
                <a:cs typeface="Aparajita" panose="020B0604020202020204" pitchFamily="34" charset="0"/>
              </a:rPr>
              <a:t>pvl</a:t>
            </a:r>
            <a:r>
              <a:rPr lang="en-US" sz="3200" dirty="0">
                <a:solidFill>
                  <a:schemeClr val="tx1"/>
                </a:solidFill>
                <a:latin typeface="+mj-lt"/>
                <a:cs typeface="Aparajita" panose="020B0604020202020204" pitchFamily="34" charset="0"/>
              </a:rPr>
              <a:t>']</a:t>
            </a:r>
          </a:p>
          <a:p>
            <a:pPr marL="88900" lvl="1"/>
            <a:r>
              <a:rPr lang="en-US" sz="3600" dirty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b=list</a:t>
            </a:r>
            <a:r>
              <a:rPr lang="en-US" sz="3600" dirty="0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( filter(lambda </a:t>
            </a:r>
            <a:r>
              <a:rPr lang="en-US" sz="3600" dirty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x:len(x)&gt;4</a:t>
            </a:r>
            <a:r>
              <a:rPr lang="en-US" sz="3600" dirty="0" smtClean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, t)  )</a:t>
            </a:r>
            <a:endParaRPr lang="en-US" sz="3600" dirty="0">
              <a:solidFill>
                <a:schemeClr val="tx1"/>
              </a:solidFill>
              <a:latin typeface="Aparajita" panose="020B0604020202020204" pitchFamily="34" charset="0"/>
              <a:cs typeface="Aparajita" panose="020B0604020202020204" pitchFamily="34" charset="0"/>
            </a:endParaRPr>
          </a:p>
          <a:p>
            <a:pPr marL="88900" lvl="1"/>
            <a:r>
              <a:rPr lang="en-US" sz="3600" dirty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print(b</a:t>
            </a:r>
            <a:r>
              <a:rPr lang="en-US" sz="3200" dirty="0">
                <a:solidFill>
                  <a:schemeClr val="tx1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)</a:t>
            </a:r>
            <a:endParaRPr lang="ru-RU" sz="3200" dirty="0">
              <a:solidFill>
                <a:schemeClr val="tx1"/>
              </a:solidFill>
              <a:cs typeface="Aparajita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396545" y="117090"/>
            <a:ext cx="583581" cy="51295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7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2" name="Шестиугольник 11"/>
          <p:cNvSpPr/>
          <p:nvPr/>
        </p:nvSpPr>
        <p:spPr>
          <a:xfrm>
            <a:off x="2833803" y="1148576"/>
            <a:ext cx="6958361" cy="925551"/>
          </a:xfrm>
          <a:prstGeom prst="hexag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тізімдерді өңдеу </a:t>
            </a:r>
            <a:endParaRPr lang="ru-RU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48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</TotalTime>
  <Words>266</Words>
  <Application>Microsoft Office PowerPoint</Application>
  <PresentationFormat>Широкоэкранный</PresentationFormat>
  <Paragraphs>84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Aparajita</vt:lpstr>
      <vt:lpstr>Arial</vt:lpstr>
      <vt:lpstr>Calibri</vt:lpstr>
      <vt:lpstr>Calibri Light</vt:lpstr>
      <vt:lpstr>Franklin Gothic Book</vt:lpstr>
      <vt:lpstr>Times New Roman</vt:lpstr>
      <vt:lpstr>Тема Office</vt:lpstr>
      <vt:lpstr>Crop</vt:lpstr>
      <vt:lpstr>PYTHON ПРОГРАММАЛАУ ТІЛІНДЕГІ КЕЙБІР ТИІМДІ ӘДіСТЕР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Zhasdaryn</dc:creator>
  <cp:lastModifiedBy>Пользователь</cp:lastModifiedBy>
  <cp:revision>25</cp:revision>
  <dcterms:created xsi:type="dcterms:W3CDTF">2022-11-22T15:01:55Z</dcterms:created>
  <dcterms:modified xsi:type="dcterms:W3CDTF">2023-01-10T06:08:46Z</dcterms:modified>
</cp:coreProperties>
</file>