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1" r:id="rId2"/>
    <p:sldId id="353" r:id="rId3"/>
    <p:sldId id="354" r:id="rId4"/>
    <p:sldId id="356" r:id="rId5"/>
    <p:sldId id="372" r:id="rId6"/>
    <p:sldId id="355" r:id="rId7"/>
    <p:sldId id="357" r:id="rId8"/>
    <p:sldId id="360" r:id="rId9"/>
    <p:sldId id="359" r:id="rId10"/>
    <p:sldId id="361" r:id="rId11"/>
    <p:sldId id="362" r:id="rId12"/>
    <p:sldId id="363" r:id="rId13"/>
    <p:sldId id="364" r:id="rId14"/>
    <p:sldId id="365" r:id="rId15"/>
    <p:sldId id="370" r:id="rId16"/>
    <p:sldId id="367" r:id="rId17"/>
    <p:sldId id="369" r:id="rId18"/>
    <p:sldId id="366" r:id="rId19"/>
    <p:sldId id="368" r:id="rId20"/>
    <p:sldId id="373"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5665B-D7E9-4DEF-8FC5-CF97FB764938}" type="datetimeFigureOut">
              <a:rPr lang="zh-CN" altLang="en-US" smtClean="0"/>
              <a:pPr/>
              <a:t>2021/3/30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0D62A-0EDC-4DC8-9C32-FB765812F04D}" type="slidenum">
              <a:rPr lang="zh-CN" altLang="en-US" smtClean="0"/>
              <a:pPr/>
              <a:t>‹#›</a:t>
            </a:fld>
            <a:endParaRPr lang="zh-CN" altLang="en-US"/>
          </a:p>
        </p:txBody>
      </p:sp>
    </p:spTree>
    <p:extLst>
      <p:ext uri="{BB962C8B-B14F-4D97-AF65-F5344CB8AC3E}">
        <p14:creationId xmlns:p14="http://schemas.microsoft.com/office/powerpoint/2010/main" val="174447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10D62A-0EDC-4DC8-9C32-FB765812F04D}" type="slidenum">
              <a:rPr lang="zh-CN" altLang="en-US" smtClean="0"/>
              <a:pPr/>
              <a:t>5</a:t>
            </a:fld>
            <a:endParaRPr lang="zh-CN" altLang="en-US"/>
          </a:p>
        </p:txBody>
      </p:sp>
    </p:spTree>
    <p:extLst>
      <p:ext uri="{BB962C8B-B14F-4D97-AF65-F5344CB8AC3E}">
        <p14:creationId xmlns:p14="http://schemas.microsoft.com/office/powerpoint/2010/main" val="1902541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2571751" y="142887"/>
            <a:ext cx="6357938" cy="1571625"/>
          </a:xfrm>
          <a:prstGeom prst="rect">
            <a:avLst/>
          </a:prstGeom>
        </p:spPr>
        <p:txBody>
          <a:bodyPr/>
          <a:lstStyle/>
          <a:p>
            <a:pPr lvl="0"/>
            <a:r>
              <a:rPr lang="ru-RU" altLang="zh-CN"/>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表格占位符 13"/>
          <p:cNvSpPr>
            <a:spLocks noGrp="1"/>
          </p:cNvSpPr>
          <p:nvPr>
            <p:ph type="tbl" sz="quarter" idx="10"/>
          </p:nvPr>
        </p:nvSpPr>
        <p:spPr>
          <a:xfrm>
            <a:off x="3143241" y="2714627"/>
            <a:ext cx="5572165" cy="2857515"/>
          </a:xfrm>
          <a:prstGeom prst="rect">
            <a:avLst/>
          </a:prstGeom>
        </p:spPr>
        <p:txBody>
          <a:bodyPr/>
          <a:lstStyle/>
          <a:p>
            <a:r>
              <a:rPr lang="ru-RU" altLang="zh-CN"/>
              <a:t>Вставка таблицы</a:t>
            </a:r>
            <a:endParaRPr lang="zh-CN" altLang="en-US"/>
          </a:p>
        </p:txBody>
      </p:sp>
      <p:sp>
        <p:nvSpPr>
          <p:cNvPr id="16" name="图片占位符 15"/>
          <p:cNvSpPr>
            <a:spLocks noGrp="1"/>
          </p:cNvSpPr>
          <p:nvPr>
            <p:ph type="pic" sz="quarter" idx="11"/>
          </p:nvPr>
        </p:nvSpPr>
        <p:spPr>
          <a:xfrm>
            <a:off x="428600" y="428609"/>
            <a:ext cx="2500313" cy="2214563"/>
          </a:xfrm>
          <a:prstGeom prst="rect">
            <a:avLst/>
          </a:prstGeom>
        </p:spPr>
        <p:txBody>
          <a:bodyPr/>
          <a:lstStyle/>
          <a:p>
            <a:r>
              <a:rPr lang="ru-RU" altLang="zh-CN"/>
              <a:t>Вставка рисунка</a:t>
            </a:r>
            <a:endParaRPr lang="zh-CN" altLang="en-US"/>
          </a:p>
        </p:txBody>
      </p:sp>
      <p:sp>
        <p:nvSpPr>
          <p:cNvPr id="18" name="文本占位符 17"/>
          <p:cNvSpPr>
            <a:spLocks noGrp="1"/>
          </p:cNvSpPr>
          <p:nvPr>
            <p:ph type="body" sz="quarter" idx="12"/>
          </p:nvPr>
        </p:nvSpPr>
        <p:spPr>
          <a:xfrm>
            <a:off x="3143240" y="1428736"/>
            <a:ext cx="5572136" cy="1143015"/>
          </a:xfrm>
          <a:prstGeom prst="rect">
            <a:avLst/>
          </a:prstGeom>
        </p:spPr>
        <p:txBody>
          <a:bodyPr/>
          <a:lstStyle>
            <a:lvl1pPr>
              <a:buNone/>
              <a:defRPr/>
            </a:lvl1pPr>
          </a:lstStyle>
          <a:p>
            <a:pPr lvl="0"/>
            <a:r>
              <a:rPr lang="ru-RU" altLang="zh-CN"/>
              <a:t>Образец текста</a:t>
            </a:r>
          </a:p>
        </p:txBody>
      </p:sp>
      <p:sp>
        <p:nvSpPr>
          <p:cNvPr id="6" name="文本占位符 5"/>
          <p:cNvSpPr>
            <a:spLocks noGrp="1"/>
          </p:cNvSpPr>
          <p:nvPr>
            <p:ph type="body" sz="quarter" idx="13"/>
          </p:nvPr>
        </p:nvSpPr>
        <p:spPr>
          <a:xfrm>
            <a:off x="3143250" y="500063"/>
            <a:ext cx="3714750" cy="785812"/>
          </a:xfrm>
          <a:prstGeom prst="rect">
            <a:avLst/>
          </a:prstGeom>
        </p:spPr>
        <p:txBody>
          <a:bodyPr/>
          <a:lstStyle>
            <a:lvl1pPr>
              <a:buNone/>
              <a:defRPr/>
            </a:lvl1pPr>
          </a:lstStyle>
          <a:p>
            <a:pPr lvl="0"/>
            <a:r>
              <a:rPr lang="ru-RU" altLang="zh-CN"/>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SmartArt 占位符 6"/>
          <p:cNvSpPr>
            <a:spLocks noGrp="1"/>
          </p:cNvSpPr>
          <p:nvPr>
            <p:ph type="dgm" sz="quarter" idx="10"/>
          </p:nvPr>
        </p:nvSpPr>
        <p:spPr>
          <a:xfrm>
            <a:off x="3071803" y="571622"/>
            <a:ext cx="5214974" cy="4071967"/>
          </a:xfrm>
          <a:prstGeom prst="rect">
            <a:avLst/>
          </a:prstGeom>
        </p:spPr>
        <p:txBody>
          <a:bodyPr/>
          <a:lstStyle/>
          <a:p>
            <a:r>
              <a:rPr lang="ru-RU" altLang="zh-CN"/>
              <a:t>Вставка рисунка SmartArt</a:t>
            </a:r>
            <a:endParaRPr lang="zh-CN" altLang="en-US"/>
          </a:p>
        </p:txBody>
      </p:sp>
      <p:sp>
        <p:nvSpPr>
          <p:cNvPr id="9" name="文本占位符 8"/>
          <p:cNvSpPr>
            <a:spLocks noGrp="1"/>
          </p:cNvSpPr>
          <p:nvPr>
            <p:ph type="body" sz="quarter" idx="11"/>
          </p:nvPr>
        </p:nvSpPr>
        <p:spPr>
          <a:xfrm>
            <a:off x="714401" y="571480"/>
            <a:ext cx="2143125" cy="4000520"/>
          </a:xfrm>
          <a:prstGeom prst="rect">
            <a:avLst/>
          </a:prstGeom>
        </p:spPr>
        <p:txBody>
          <a:bodyPr/>
          <a:lstStyle/>
          <a:p>
            <a:pPr lvl="0"/>
            <a:r>
              <a:rPr lang="ru-RU" altLang="zh-CN"/>
              <a:t>Образец текста</a:t>
            </a:r>
          </a:p>
        </p:txBody>
      </p:sp>
      <p:sp>
        <p:nvSpPr>
          <p:cNvPr id="5" name="文本占位符 4"/>
          <p:cNvSpPr>
            <a:spLocks noGrp="1"/>
          </p:cNvSpPr>
          <p:nvPr>
            <p:ph type="body" sz="quarter" idx="12"/>
          </p:nvPr>
        </p:nvSpPr>
        <p:spPr>
          <a:xfrm>
            <a:off x="3071813" y="4786315"/>
            <a:ext cx="3429000" cy="785812"/>
          </a:xfrm>
          <a:prstGeom prst="rect">
            <a:avLst/>
          </a:prstGeom>
        </p:spPr>
        <p:txBody>
          <a:bodyPr/>
          <a:lstStyle/>
          <a:p>
            <a:pPr lvl="0"/>
            <a:r>
              <a:rPr lang="ru-RU" altLang="zh-CN"/>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图表占位符 2"/>
          <p:cNvSpPr>
            <a:spLocks noGrp="1"/>
          </p:cNvSpPr>
          <p:nvPr>
            <p:ph type="chart" sz="quarter" idx="10"/>
          </p:nvPr>
        </p:nvSpPr>
        <p:spPr>
          <a:xfrm>
            <a:off x="1785950" y="714499"/>
            <a:ext cx="5572125" cy="4143375"/>
          </a:xfrm>
          <a:prstGeom prst="rect">
            <a:avLst/>
          </a:prstGeom>
        </p:spPr>
        <p:txBody>
          <a:bodyPr/>
          <a:lstStyle/>
          <a:p>
            <a:r>
              <a:rPr lang="ru-RU" altLang="zh-CN"/>
              <a:t>Вставка диаграммы</a:t>
            </a:r>
            <a:endParaRPr lang="zh-CN" altLang="en-US"/>
          </a:p>
        </p:txBody>
      </p:sp>
      <p:sp>
        <p:nvSpPr>
          <p:cNvPr id="5" name="文本占位符 4"/>
          <p:cNvSpPr>
            <a:spLocks noGrp="1"/>
          </p:cNvSpPr>
          <p:nvPr>
            <p:ph type="body" sz="quarter" idx="11"/>
          </p:nvPr>
        </p:nvSpPr>
        <p:spPr>
          <a:xfrm>
            <a:off x="4500563" y="5000629"/>
            <a:ext cx="2857500" cy="857251"/>
          </a:xfrm>
          <a:prstGeom prst="rect">
            <a:avLst/>
          </a:prstGeom>
        </p:spPr>
        <p:txBody>
          <a:bodyPr/>
          <a:lstStyle/>
          <a:p>
            <a:pPr lvl="0"/>
            <a:r>
              <a:rPr lang="ru-RU" altLang="zh-CN"/>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00075" y="1143024"/>
            <a:ext cx="8143875" cy="1428751"/>
          </a:xfrm>
          <a:prstGeom prst="rect">
            <a:avLst/>
          </a:prstGeom>
        </p:spPr>
        <p:txBody>
          <a:bodyPr/>
          <a:lstStyle/>
          <a:p>
            <a:pPr lvl="0"/>
            <a:r>
              <a:rPr lang="ru-RU" altLang="zh-CN"/>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857620" y="142900"/>
            <a:ext cx="5000630" cy="1643063"/>
          </a:xfrm>
          <a:prstGeom prst="rect">
            <a:avLst/>
          </a:prstGeom>
        </p:spPr>
        <p:txBody>
          <a:bodyPr/>
          <a:lstStyle/>
          <a:p>
            <a:pPr lvl="0"/>
            <a:r>
              <a:rPr lang="ru-RU" altLang="zh-CN"/>
              <a:t>Образец текста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pic>
        <p:nvPicPr>
          <p:cNvPr id="4" name="Рисунок 8" descr="logo_Spec-obrazov.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4" y="5334003"/>
            <a:ext cx="1120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214414" y="476229"/>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1357290" y="4095901"/>
            <a:ext cx="8229600" cy="4525433"/>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3"/>
          <p:cNvSpPr>
            <a:spLocks noGrp="1"/>
          </p:cNvSpPr>
          <p:nvPr>
            <p:ph type="dt" sz="half" idx="10"/>
          </p:nvPr>
        </p:nvSpPr>
        <p:spPr>
          <a:xfrm>
            <a:off x="457200" y="6356494"/>
            <a:ext cx="2133600" cy="366183"/>
          </a:xfrm>
          <a:prstGeom prst="rect">
            <a:avLst/>
          </a:prstGeom>
        </p:spPr>
        <p:txBody>
          <a:bodyPr/>
          <a:lstStyle>
            <a:lvl1pPr>
              <a:defRPr/>
            </a:lvl1pPr>
          </a:lstStyle>
          <a:p>
            <a:pPr>
              <a:defRPr/>
            </a:pPr>
            <a:fld id="{DFDE6C50-3C17-435D-8412-525FABAEE396}" type="datetimeFigureOut">
              <a:rPr lang="ru-RU">
                <a:solidFill>
                  <a:prstClr val="black">
                    <a:tint val="75000"/>
                  </a:prstClr>
                </a:solidFill>
              </a:rPr>
              <a:pPr>
                <a:defRPr/>
              </a:pPr>
              <a:t>30.03.2021</a:t>
            </a:fld>
            <a:endParaRPr lang="ru-RU">
              <a:solidFill>
                <a:prstClr val="black">
                  <a:tint val="75000"/>
                </a:prstClr>
              </a:solidFill>
            </a:endParaRPr>
          </a:p>
        </p:txBody>
      </p:sp>
      <p:sp>
        <p:nvSpPr>
          <p:cNvPr id="6" name="Нижний колонтитул 4"/>
          <p:cNvSpPr>
            <a:spLocks noGrp="1"/>
          </p:cNvSpPr>
          <p:nvPr>
            <p:ph type="ftr" sz="quarter" idx="11"/>
          </p:nvPr>
        </p:nvSpPr>
        <p:spPr>
          <a:xfrm>
            <a:off x="3124200" y="6356494"/>
            <a:ext cx="2895600" cy="366183"/>
          </a:xfrm>
          <a:prstGeom prst="rect">
            <a:avLst/>
          </a:prstGeom>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a:xfrm>
            <a:off x="6553200" y="6356494"/>
            <a:ext cx="2133600" cy="366183"/>
          </a:xfrm>
          <a:prstGeom prst="rect">
            <a:avLst/>
          </a:prstGeom>
        </p:spPr>
        <p:txBody>
          <a:bodyPr/>
          <a:lstStyle>
            <a:lvl1pPr>
              <a:defRPr/>
            </a:lvl1pPr>
          </a:lstStyle>
          <a:p>
            <a:pPr>
              <a:defRPr/>
            </a:pPr>
            <a:fld id="{630CB86C-29F7-447A-8FF0-C8D9A0EE300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6159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494"/>
            <a:ext cx="2133600" cy="366183"/>
          </a:xfrm>
          <a:prstGeom prst="rect">
            <a:avLst/>
          </a:prstGeom>
        </p:spPr>
        <p:txBody>
          <a:bodyPr/>
          <a:lstStyle>
            <a:lvl1pPr>
              <a:defRPr/>
            </a:lvl1pPr>
          </a:lstStyle>
          <a:p>
            <a:pPr>
              <a:defRPr/>
            </a:pPr>
            <a:fld id="{0732FEB8-C167-4B80-95C7-310F910F7FD3}" type="datetimeFigureOut">
              <a:rPr lang="ru-RU">
                <a:solidFill>
                  <a:prstClr val="black">
                    <a:tint val="75000"/>
                  </a:prstClr>
                </a:solidFill>
              </a:rPr>
              <a:pPr>
                <a:defRPr/>
              </a:pPr>
              <a:t>30.03.2021</a:t>
            </a:fld>
            <a:endParaRPr lang="ru-RU">
              <a:solidFill>
                <a:prstClr val="black">
                  <a:tint val="75000"/>
                </a:prstClr>
              </a:solidFill>
            </a:endParaRPr>
          </a:p>
        </p:txBody>
      </p:sp>
      <p:sp>
        <p:nvSpPr>
          <p:cNvPr id="3" name="Нижний колонтитул 4"/>
          <p:cNvSpPr>
            <a:spLocks noGrp="1"/>
          </p:cNvSpPr>
          <p:nvPr>
            <p:ph type="ftr" sz="quarter" idx="11"/>
          </p:nvPr>
        </p:nvSpPr>
        <p:spPr>
          <a:xfrm>
            <a:off x="3124200" y="6356494"/>
            <a:ext cx="2895600" cy="366183"/>
          </a:xfrm>
          <a:prstGeom prst="rect">
            <a:avLst/>
          </a:prstGeom>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a:xfrm>
            <a:off x="6553200" y="6356494"/>
            <a:ext cx="2133600" cy="366183"/>
          </a:xfrm>
          <a:prstGeom prst="rect">
            <a:avLst/>
          </a:prstGeom>
        </p:spPr>
        <p:txBody>
          <a:bodyPr/>
          <a:lstStyle>
            <a:lvl1pPr>
              <a:defRPr/>
            </a:lvl1pPr>
          </a:lstStyle>
          <a:p>
            <a:pPr>
              <a:defRPr/>
            </a:pPr>
            <a:fld id="{2F3CC477-47E4-4675-9D59-71ECA46631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2463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8" r:id="rId7"/>
    <p:sldLayoutId id="2147483682"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764704"/>
            <a:ext cx="7416824" cy="3785652"/>
          </a:xfrm>
          <a:prstGeom prst="rect">
            <a:avLst/>
          </a:prstGeom>
        </p:spPr>
        <p:txBody>
          <a:bodyPr wrap="square">
            <a:spAutoFit/>
          </a:bodyPr>
          <a:lstStyle/>
          <a:p>
            <a:pPr algn="ctr"/>
            <a:r>
              <a:rPr lang="kk-KZ" altLang="ru-RU" sz="4800" b="1" dirty="0">
                <a:solidFill>
                  <a:srgbClr val="002060"/>
                </a:solidFill>
                <a:latin typeface="Times New Roman" panose="02020603050405020304" pitchFamily="18" charset="0"/>
                <a:cs typeface="Times New Roman" panose="02020603050405020304" pitchFamily="18" charset="0"/>
              </a:rPr>
              <a:t>Математика пәнінен </a:t>
            </a:r>
            <a:r>
              <a:rPr lang="en-US" altLang="ru-RU" sz="4800" b="1" dirty="0">
                <a:solidFill>
                  <a:srgbClr val="002060"/>
                </a:solidFill>
                <a:latin typeface="Times New Roman" panose="02020603050405020304" pitchFamily="18" charset="0"/>
                <a:cs typeface="Times New Roman" panose="02020603050405020304" pitchFamily="18" charset="0"/>
              </a:rPr>
              <a:t>PISA</a:t>
            </a:r>
            <a:r>
              <a:rPr lang="kk-KZ" altLang="ru-RU" sz="4800" b="1" dirty="0">
                <a:solidFill>
                  <a:srgbClr val="002060"/>
                </a:solidFill>
                <a:latin typeface="Times New Roman" panose="02020603050405020304" pitchFamily="18" charset="0"/>
                <a:cs typeface="Times New Roman" panose="02020603050405020304" pitchFamily="18" charset="0"/>
              </a:rPr>
              <a:t> зерттеулеріне оқушыларды  дайындау бойынша контексті тапсырмалар</a:t>
            </a:r>
            <a:endParaRPr lang="ru-RU" sz="4800" dirty="0"/>
          </a:p>
        </p:txBody>
      </p:sp>
    </p:spTree>
    <p:extLst>
      <p:ext uri="{BB962C8B-B14F-4D97-AF65-F5344CB8AC3E}">
        <p14:creationId xmlns:p14="http://schemas.microsoft.com/office/powerpoint/2010/main" val="2852933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88640"/>
            <a:ext cx="8229600" cy="4525433"/>
          </a:xfrm>
        </p:spPr>
        <p:txBody>
          <a:bodyPr/>
          <a:lstStyle/>
          <a:p>
            <a:pPr marL="0" indent="0" algn="ctr">
              <a:buNone/>
            </a:pPr>
            <a:r>
              <a:rPr lang="kk-KZ" sz="2800" b="1" dirty="0" smtClean="0">
                <a:solidFill>
                  <a:srgbClr val="FF0000"/>
                </a:solidFill>
                <a:latin typeface="Times New Roman" panose="02020603050405020304" pitchFamily="18" charset="0"/>
                <a:cs typeface="Times New Roman" panose="02020603050405020304" pitchFamily="18" charset="0"/>
              </a:rPr>
              <a:t>Контексті тапсырмалардың стандартты тапсырмалардан айырмашылығы</a:t>
            </a:r>
          </a:p>
          <a:p>
            <a:r>
              <a:rPr lang="ru-RU" sz="2800" dirty="0" err="1">
                <a:latin typeface="Times New Roman" panose="02020603050405020304" pitchFamily="18" charset="0"/>
                <a:cs typeface="Times New Roman" panose="02020603050405020304" pitchFamily="18" charset="0"/>
              </a:rPr>
              <a:t>есептің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шарты</a:t>
            </a:r>
            <a:r>
              <a:rPr lang="ru-RU" sz="2800" dirty="0">
                <a:latin typeface="Times New Roman" panose="02020603050405020304" pitchFamily="18" charset="0"/>
                <a:cs typeface="Times New Roman" panose="02020603050405020304" pitchFamily="18" charset="0"/>
              </a:rPr>
              <a:t> сюжет, </a:t>
            </a:r>
            <a:r>
              <a:rPr lang="ru-RU" sz="2800" dirty="0" err="1">
                <a:latin typeface="Times New Roman" panose="02020603050405020304" pitchFamily="18" charset="0"/>
                <a:cs typeface="Times New Roman" panose="02020603050405020304" pitchFamily="18" charset="0"/>
              </a:rPr>
              <a:t>жағдай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немесе</a:t>
            </a:r>
            <a:r>
              <a:rPr lang="ru-RU" sz="2800" dirty="0">
                <a:latin typeface="Times New Roman" panose="02020603050405020304" pitchFamily="18" charset="0"/>
                <a:cs typeface="Times New Roman" panose="02020603050405020304" pitchFamily="18" charset="0"/>
              </a:rPr>
              <a:t> проблема </a:t>
            </a:r>
            <a:r>
              <a:rPr lang="ru-RU" sz="2800" dirty="0" err="1">
                <a:latin typeface="Times New Roman" panose="02020603050405020304" pitchFamily="18" charset="0"/>
                <a:cs typeface="Times New Roman" panose="02020603050405020304" pitchFamily="18" charset="0"/>
              </a:rPr>
              <a:t>ретінде</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тұжырымдалады</a:t>
            </a:r>
            <a:endParaRPr lang="ru-RU" sz="2800" dirty="0" smtClean="0">
              <a:latin typeface="Times New Roman" panose="02020603050405020304" pitchFamily="18" charset="0"/>
              <a:cs typeface="Times New Roman" panose="02020603050405020304" pitchFamily="18" charset="0"/>
            </a:endParaRPr>
          </a:p>
          <a:p>
            <a:r>
              <a:rPr lang="ru-RU" sz="2800" dirty="0" err="1" smtClean="0">
                <a:latin typeface="Times New Roman" panose="02020603050405020304" pitchFamily="18" charset="0"/>
                <a:cs typeface="Times New Roman" panose="02020603050405020304" pitchFamily="18" charset="0"/>
              </a:rPr>
              <a:t>Ақпараттың</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әртүрлі</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формада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берілуі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сурет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кесте</a:t>
            </a:r>
            <a:r>
              <a:rPr lang="ru-RU" sz="2800" dirty="0">
                <a:latin typeface="Times New Roman" panose="02020603050405020304" pitchFamily="18" charset="0"/>
                <a:cs typeface="Times New Roman" panose="02020603050405020304" pitchFamily="18" charset="0"/>
              </a:rPr>
              <a:t>, диаграмма, диаграмма, график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т.б</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және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оқушы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талдай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алуы</a:t>
            </a:r>
            <a:endParaRPr lang="ru-RU" sz="2800" dirty="0" smtClean="0">
              <a:latin typeface="Times New Roman" panose="02020603050405020304" pitchFamily="18" charset="0"/>
              <a:cs typeface="Times New Roman" panose="02020603050405020304" pitchFamily="18" charset="0"/>
            </a:endParaRPr>
          </a:p>
          <a:p>
            <a:r>
              <a:rPr lang="ru-RU" sz="2800" dirty="0" err="1">
                <a:latin typeface="Times New Roman" panose="02020603050405020304" pitchFamily="18" charset="0"/>
                <a:cs typeface="Times New Roman" panose="02020603050405020304" pitchFamily="18" charset="0"/>
              </a:rPr>
              <a:t>есепті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шешу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кезінде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алынған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нәтиженің</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қолдану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аймағын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тану</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айқын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немесе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жасырын</a:t>
            </a:r>
            <a:r>
              <a:rPr lang="ru-RU" sz="2800" dirty="0">
                <a:latin typeface="Times New Roman" panose="02020603050405020304" pitchFamily="18" charset="0"/>
                <a:cs typeface="Times New Roman" panose="02020603050405020304" pitchFamily="18" charset="0"/>
              </a:rPr>
              <a:t>)</a:t>
            </a:r>
            <a:endParaRPr lang="ru-RU" sz="2800" dirty="0" smtClean="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75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0" y="0"/>
            <a:ext cx="1749821" cy="2360444"/>
          </a:xfrm>
          <a:prstGeom prst="rect">
            <a:avLst/>
          </a:prstGeom>
        </p:spPr>
      </p:pic>
      <p:sp>
        <p:nvSpPr>
          <p:cNvPr id="5" name="TextBox 4"/>
          <p:cNvSpPr txBox="1"/>
          <p:nvPr/>
        </p:nvSpPr>
        <p:spPr>
          <a:xfrm>
            <a:off x="1725987" y="188640"/>
            <a:ext cx="6950470" cy="1631216"/>
          </a:xfrm>
          <a:prstGeom prst="rect">
            <a:avLst/>
          </a:prstGeom>
          <a:noFill/>
        </p:spPr>
        <p:txBody>
          <a:bodyPr wrap="square" rtlCol="0">
            <a:spAutoFit/>
          </a:bodyPr>
          <a:lstStyle/>
          <a:p>
            <a:r>
              <a:rPr lang="kk-KZ" sz="2000" dirty="0" smtClean="0">
                <a:latin typeface="Times New Roman" panose="02020603050405020304" pitchFamily="18" charset="0"/>
                <a:cs typeface="Times New Roman" panose="02020603050405020304" pitchFamily="18" charset="0"/>
              </a:rPr>
              <a:t>Цилиндр тәріздес аквариум түбі мен қақпағының арақашықтығы түбінің диаметріне тең. Диаметр 90см болса, ал су деңгейі қақпағынан 3 см төмен екенін білсек, аквариумға неше алтын балық жіберуге болады? Бір алтын балыққа 50 л су қажет.</a:t>
            </a:r>
            <a:endParaRPr lang="ru-R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70980" y="1961362"/>
            <a:ext cx="931858" cy="369332"/>
          </a:xfrm>
          <a:prstGeom prst="rect">
            <a:avLst/>
          </a:prstGeom>
          <a:noFill/>
        </p:spPr>
        <p:txBody>
          <a:bodyPr wrap="none" rtlCol="0">
            <a:spAutoFit/>
          </a:bodyPr>
          <a:lstStyle/>
          <a:p>
            <a:r>
              <a:rPr lang="kk-KZ" dirty="0" smtClean="0">
                <a:latin typeface="Times New Roman" panose="02020603050405020304" pitchFamily="18" charset="0"/>
                <a:cs typeface="Times New Roman" panose="02020603050405020304" pitchFamily="18" charset="0"/>
              </a:rPr>
              <a:t>Шешу: </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010600" y="1965532"/>
            <a:ext cx="1223412" cy="369332"/>
          </a:xfrm>
          <a:prstGeom prst="rect">
            <a:avLst/>
          </a:prstGeom>
        </p:spPr>
        <p:txBody>
          <a:bodyPr wrap="none">
            <a:spAutoFit/>
          </a:bodyPr>
          <a:lstStyle/>
          <a:p>
            <a:r>
              <a:rPr lang="en-US" i="1" dirty="0">
                <a:solidFill>
                  <a:srgbClr val="000000"/>
                </a:solidFill>
                <a:latin typeface="Times New Roman" panose="02020603050405020304" pitchFamily="18" charset="0"/>
              </a:rPr>
              <a:t>R </a:t>
            </a:r>
            <a:r>
              <a:rPr lang="en-US" dirty="0">
                <a:solidFill>
                  <a:srgbClr val="000000"/>
                </a:solidFill>
                <a:latin typeface="Times New Roman" panose="02020603050405020304" pitchFamily="18" charset="0"/>
              </a:rPr>
              <a:t>= 45 </a:t>
            </a:r>
            <a:r>
              <a:rPr lang="ru-RU" dirty="0">
                <a:solidFill>
                  <a:srgbClr val="000000"/>
                </a:solidFill>
                <a:latin typeface="Times New Roman" panose="02020603050405020304" pitchFamily="18" charset="0"/>
              </a:rPr>
              <a:t>см, </a:t>
            </a:r>
            <a:endParaRPr lang="ru-RU" dirty="0"/>
          </a:p>
        </p:txBody>
      </p:sp>
      <p:sp>
        <p:nvSpPr>
          <p:cNvPr id="8" name="Прямоугольник 7"/>
          <p:cNvSpPr/>
          <p:nvPr/>
        </p:nvSpPr>
        <p:spPr>
          <a:xfrm>
            <a:off x="4235525" y="1961362"/>
            <a:ext cx="1075936" cy="369332"/>
          </a:xfrm>
          <a:prstGeom prst="rect">
            <a:avLst/>
          </a:prstGeom>
        </p:spPr>
        <p:txBody>
          <a:bodyPr wrap="none">
            <a:spAutoFit/>
          </a:bodyPr>
          <a:lstStyle/>
          <a:p>
            <a:r>
              <a:rPr lang="en-US" i="1" dirty="0">
                <a:solidFill>
                  <a:srgbClr val="000000"/>
                </a:solidFill>
                <a:latin typeface="Times New Roman" panose="02020603050405020304" pitchFamily="18" charset="0"/>
              </a:rPr>
              <a:t>H</a:t>
            </a:r>
            <a:r>
              <a:rPr lang="en-US" dirty="0">
                <a:solidFill>
                  <a:srgbClr val="000000"/>
                </a:solidFill>
                <a:latin typeface="Times New Roman" panose="02020603050405020304" pitchFamily="18" charset="0"/>
              </a:rPr>
              <a:t>=87 </a:t>
            </a:r>
            <a:r>
              <a:rPr lang="ru-RU" dirty="0">
                <a:solidFill>
                  <a:srgbClr val="000000"/>
                </a:solidFill>
                <a:latin typeface="Times New Roman" panose="02020603050405020304" pitchFamily="18" charset="0"/>
              </a:rPr>
              <a:t>см </a:t>
            </a:r>
            <a:endParaRPr lang="ru-RU" dirty="0"/>
          </a:p>
        </p:txBody>
      </p:sp>
      <p:sp>
        <p:nvSpPr>
          <p:cNvPr id="10" name="Rectangle 2"/>
          <p:cNvSpPr>
            <a:spLocks noChangeArrowheads="1"/>
          </p:cNvSpPr>
          <p:nvPr/>
        </p:nvSpPr>
        <p:spPr bwMode="auto">
          <a:xfrm>
            <a:off x="1979711" y="1998529"/>
            <a:ext cx="93631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946616523"/>
              </p:ext>
            </p:extLst>
          </p:nvPr>
        </p:nvGraphicFramePr>
        <p:xfrm>
          <a:off x="1979711" y="2616404"/>
          <a:ext cx="6079498" cy="420484"/>
        </p:xfrm>
        <a:graphic>
          <a:graphicData uri="http://schemas.openxmlformats.org/presentationml/2006/ole">
            <mc:AlternateContent xmlns:mc="http://schemas.openxmlformats.org/markup-compatibility/2006">
              <mc:Choice xmlns:v="urn:schemas-microsoft-com:vml" Requires="v">
                <p:oleObj spid="_x0000_s5149" name="Уравнение" r:id="rId4" imgW="3302000" imgH="228600" progId="Equation.3">
                  <p:embed/>
                </p:oleObj>
              </mc:Choice>
              <mc:Fallback>
                <p:oleObj name="Уравнение" r:id="rId4" imgW="33020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1" y="2616404"/>
                        <a:ext cx="6079498" cy="420484"/>
                      </a:xfrm>
                      <a:prstGeom prst="rect">
                        <a:avLst/>
                      </a:prstGeom>
                      <a:noFill/>
                    </p:spPr>
                  </p:pic>
                </p:oleObj>
              </mc:Fallback>
            </mc:AlternateContent>
          </a:graphicData>
        </a:graphic>
      </p:graphicFrame>
      <p:sp>
        <p:nvSpPr>
          <p:cNvPr id="12" name="Rectangle 4"/>
          <p:cNvSpPr>
            <a:spLocks noChangeArrowheads="1"/>
          </p:cNvSpPr>
          <p:nvPr/>
        </p:nvSpPr>
        <p:spPr bwMode="auto">
          <a:xfrm>
            <a:off x="1979711" y="2780927"/>
            <a:ext cx="103639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2779889990"/>
              </p:ext>
            </p:extLst>
          </p:nvPr>
        </p:nvGraphicFramePr>
        <p:xfrm>
          <a:off x="1979711" y="3438703"/>
          <a:ext cx="2633695" cy="617037"/>
        </p:xfrm>
        <a:graphic>
          <a:graphicData uri="http://schemas.openxmlformats.org/presentationml/2006/ole">
            <mc:AlternateContent xmlns:mc="http://schemas.openxmlformats.org/markup-compatibility/2006">
              <mc:Choice xmlns:v="urn:schemas-microsoft-com:vml" Requires="v">
                <p:oleObj spid="_x0000_s5150" name="Уравнение" r:id="rId6" imgW="1663700" imgH="393700" progId="Equation.3">
                  <p:embed/>
                </p:oleObj>
              </mc:Choice>
              <mc:Fallback>
                <p:oleObj name="Уравнение" r:id="rId6" imgW="1663700" imgH="3937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1" y="3438703"/>
                        <a:ext cx="2633695" cy="617037"/>
                      </a:xfrm>
                      <a:prstGeom prst="rect">
                        <a:avLst/>
                      </a:prstGeom>
                      <a:noFill/>
                    </p:spPr>
                  </p:pic>
                </p:oleObj>
              </mc:Fallback>
            </mc:AlternateContent>
          </a:graphicData>
        </a:graphic>
      </p:graphicFrame>
      <p:sp>
        <p:nvSpPr>
          <p:cNvPr id="14" name="TextBox 13"/>
          <p:cNvSpPr txBox="1"/>
          <p:nvPr/>
        </p:nvSpPr>
        <p:spPr>
          <a:xfrm>
            <a:off x="5508104" y="4077072"/>
            <a:ext cx="2118722" cy="369332"/>
          </a:xfrm>
          <a:prstGeom prst="rect">
            <a:avLst/>
          </a:prstGeom>
          <a:noFill/>
        </p:spPr>
        <p:txBody>
          <a:bodyPr wrap="none" rtlCol="0">
            <a:spAutoFit/>
          </a:bodyPr>
          <a:lstStyle/>
          <a:p>
            <a:r>
              <a:rPr lang="kk-KZ" b="1" dirty="0" smtClean="0">
                <a:latin typeface="Times New Roman" panose="02020603050405020304" pitchFamily="18" charset="0"/>
                <a:cs typeface="Times New Roman" panose="02020603050405020304" pitchFamily="18" charset="0"/>
              </a:rPr>
              <a:t>Жауабы: 11 балық</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857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5784" t="13825" r="18698" b="27114"/>
          <a:stretch/>
        </p:blipFill>
        <p:spPr>
          <a:xfrm>
            <a:off x="179512" y="26938"/>
            <a:ext cx="6768752" cy="5760640"/>
          </a:xfrm>
          <a:prstGeom prst="rect">
            <a:avLst/>
          </a:prstGeom>
        </p:spPr>
      </p:pic>
    </p:spTree>
    <p:extLst>
      <p:ext uri="{BB962C8B-B14F-4D97-AF65-F5344CB8AC3E}">
        <p14:creationId xmlns:p14="http://schemas.microsoft.com/office/powerpoint/2010/main" val="3185815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5744" t="30804" r="29919" b="37450"/>
          <a:stretch/>
        </p:blipFill>
        <p:spPr>
          <a:xfrm>
            <a:off x="107504" y="2492896"/>
            <a:ext cx="8165372" cy="3816424"/>
          </a:xfrm>
          <a:prstGeom prst="rect">
            <a:avLst/>
          </a:prstGeom>
        </p:spPr>
      </p:pic>
      <p:pic>
        <p:nvPicPr>
          <p:cNvPr id="3" name="Рисунок 2"/>
          <p:cNvPicPr>
            <a:picLocks noChangeAspect="1"/>
          </p:cNvPicPr>
          <p:nvPr/>
        </p:nvPicPr>
        <p:blipFill rotWithShape="1">
          <a:blip r:embed="rId3"/>
          <a:srcRect l="24222" t="18805" r="20260" b="57155"/>
          <a:stretch/>
        </p:blipFill>
        <p:spPr>
          <a:xfrm>
            <a:off x="107504" y="24408"/>
            <a:ext cx="6768752" cy="2344787"/>
          </a:xfrm>
          <a:prstGeom prst="rect">
            <a:avLst/>
          </a:prstGeom>
        </p:spPr>
      </p:pic>
    </p:spTree>
    <p:extLst>
      <p:ext uri="{BB962C8B-B14F-4D97-AF65-F5344CB8AC3E}">
        <p14:creationId xmlns:p14="http://schemas.microsoft.com/office/powerpoint/2010/main" val="1743765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7556" t="20469" r="18107" b="32281"/>
          <a:stretch/>
        </p:blipFill>
        <p:spPr>
          <a:xfrm>
            <a:off x="323528" y="188640"/>
            <a:ext cx="7488832" cy="5209622"/>
          </a:xfrm>
          <a:prstGeom prst="rect">
            <a:avLst/>
          </a:prstGeom>
        </p:spPr>
      </p:pic>
    </p:spTree>
    <p:extLst>
      <p:ext uri="{BB962C8B-B14F-4D97-AF65-F5344CB8AC3E}">
        <p14:creationId xmlns:p14="http://schemas.microsoft.com/office/powerpoint/2010/main" val="2849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68" y="1556792"/>
            <a:ext cx="408045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1768" y="31092"/>
            <a:ext cx="8922231" cy="1200329"/>
          </a:xfrm>
          <a:prstGeom prst="rect">
            <a:avLst/>
          </a:prstGeom>
        </p:spPr>
        <p:txBody>
          <a:bodyPr wrap="square">
            <a:spAutoFit/>
          </a:bodyPr>
          <a:lstStyle/>
          <a:p>
            <a:r>
              <a:rPr lang="kk-KZ" dirty="0">
                <a:latin typeface="Times New Roman" panose="02020603050405020304" pitchFamily="18" charset="0"/>
                <a:cs typeface="Times New Roman" panose="02020603050405020304" pitchFamily="18" charset="0"/>
              </a:rPr>
              <a:t>8.1.3.11  параллелограммның, ромбтың ауданы формулаларын қорытып шығару және қолдану;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8.1.3.12  үшбұрыштың ауданы формулаларын қорытып шығару және қолдану;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8.1.3.13  трапецияның ауданы формулаларын қорытып шығару және қолдану</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27984" y="1595670"/>
            <a:ext cx="4353613" cy="1200329"/>
          </a:xfrm>
          <a:prstGeom prst="rect">
            <a:avLst/>
          </a:prstGeom>
          <a:noFill/>
        </p:spPr>
        <p:txBody>
          <a:bodyPr wrap="square" rtlCol="0">
            <a:spAutoFit/>
          </a:bodyPr>
          <a:lstStyle/>
          <a:p>
            <a:r>
              <a:rPr lang="kk-KZ" dirty="0" smtClean="0">
                <a:latin typeface="Times New Roman" panose="02020603050405020304" pitchFamily="18" charset="0"/>
                <a:cs typeface="Times New Roman" panose="02020603050405020304" pitchFamily="18" charset="0"/>
              </a:rPr>
              <a:t>Ұзындығы 12м болатын  ғимараттың шатыры екі жақты. Қалған өлшемдер суретте берілегендей болса, шатырдың бетінің ауданын табыңыз</a:t>
            </a:r>
            <a:endParaRPr lang="ru-RU"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9080"/>
            <a:ext cx="3096344" cy="191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5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11560" y="1412776"/>
            <a:ext cx="5328592" cy="1750675"/>
          </a:xfrm>
          <a:prstGeom prst="rect">
            <a:avLst/>
          </a:prstGeom>
        </p:spPr>
      </p:pic>
      <p:sp>
        <p:nvSpPr>
          <p:cNvPr id="3" name="TextBox 2"/>
          <p:cNvSpPr txBox="1"/>
          <p:nvPr/>
        </p:nvSpPr>
        <p:spPr>
          <a:xfrm>
            <a:off x="467544" y="188640"/>
            <a:ext cx="8280920" cy="1477328"/>
          </a:xfrm>
          <a:prstGeom prst="rect">
            <a:avLst/>
          </a:prstGeom>
          <a:noFill/>
        </p:spPr>
        <p:txBody>
          <a:bodyPr wrap="square" rtlCol="0">
            <a:spAutoFit/>
          </a:bodyPr>
          <a:lstStyle/>
          <a:p>
            <a:r>
              <a:rPr lang="kk-KZ" dirty="0" smtClean="0">
                <a:latin typeface="Times New Roman" panose="02020603050405020304" pitchFamily="18" charset="0"/>
                <a:cs typeface="Times New Roman" panose="02020603050405020304" pitchFamily="18" charset="0"/>
              </a:rPr>
              <a:t>Өлшемі 10м х 16м болатын үйдің төрт жақты шатырға қажетті ондулиннің бағасын санаңыз. Шатырдың қарама-қарсы жақтары бірдей және шатыр биіктігі 4м, үстіңгі қыры 12м. Шатырдың төменгі корнизі 60 см, ал  бір жапқыш ондулиннің пайдалы бетінің ауданы </a:t>
            </a:r>
            <a:r>
              <a:rPr lang="kk-KZ" b="1" dirty="0" smtClean="0">
                <a:latin typeface="Times New Roman" panose="02020603050405020304" pitchFamily="18" charset="0"/>
                <a:cs typeface="Times New Roman" panose="02020603050405020304" pitchFamily="18" charset="0"/>
              </a:rPr>
              <a:t>1,6м</a:t>
            </a:r>
            <a:r>
              <a:rPr lang="kk-KZ" b="1" baseline="3000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бағасы 64 шартты бағаға тең.</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394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08912" cy="646331"/>
          </a:xfrm>
          <a:prstGeom prst="rect">
            <a:avLst/>
          </a:prstGeom>
        </p:spPr>
        <p:txBody>
          <a:bodyPr wrap="square">
            <a:spAutoFit/>
          </a:bodyPr>
          <a:lstStyle/>
          <a:p>
            <a:r>
              <a:rPr lang="kk-KZ" dirty="0" smtClean="0">
                <a:latin typeface="Times New Roman" panose="02020603050405020304" pitchFamily="18" charset="0"/>
                <a:cs typeface="Times New Roman" panose="02020603050405020304" pitchFamily="18" charset="0"/>
              </a:rPr>
              <a:t>9.1.3.10</a:t>
            </a:r>
            <a:r>
              <a:rPr lang="ru-RU"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косинустар </a:t>
            </a:r>
            <a:r>
              <a:rPr lang="kk-KZ" dirty="0">
                <a:latin typeface="Times New Roman" panose="02020603050405020304" pitchFamily="18" charset="0"/>
                <a:cs typeface="Times New Roman" panose="02020603050405020304" pitchFamily="18" charset="0"/>
              </a:rPr>
              <a:t>және синустар теоремасын үшбұрыштарды шешуде және қолданбалы есептерді шығаруда қолдану</a:t>
            </a:r>
            <a:endParaRPr lang="ru-RU"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43420" y="1412776"/>
            <a:ext cx="84604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Бір "клюшка" тәріздес ағашты жүк машинаға тиегенде, тіктөртбұрыш тәрізді ені 1 м болатын платформаның ұзындығы кем дегенде қандай болу керек? Жүздік</a:t>
            </a:r>
            <a:r>
              <a:rPr kumimoji="0" lang="kk-KZ" alt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үлеске дейін жуықтаңыз</a:t>
            </a:r>
            <a:endParaRPr kumimoji="0" lang="kk-KZ" alt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3793015" cy="118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047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razu.pro/wp-content/uploads/2019/09/4-razviv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9144000" cy="2320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664" y="188640"/>
            <a:ext cx="8856984" cy="1323439"/>
          </a:xfrm>
          <a:prstGeom prst="rect">
            <a:avLst/>
          </a:prstGeom>
          <a:noFill/>
        </p:spPr>
        <p:txBody>
          <a:bodyPr wrap="square" rtlCol="0">
            <a:spAutoFit/>
          </a:bodyPr>
          <a:lstStyle/>
          <a:p>
            <a:r>
              <a:rPr lang="kk-KZ" sz="1600" b="1" dirty="0" smtClean="0">
                <a:solidFill>
                  <a:srgbClr val="002060"/>
                </a:solidFill>
                <a:latin typeface="Times New Roman" panose="02020603050405020304" pitchFamily="18" charset="0"/>
                <a:cs typeface="Times New Roman" panose="02020603050405020304" pitchFamily="18" charset="0"/>
              </a:rPr>
              <a:t>Үш қазына іздеуші Алекс, Адам және Роберт Оңтүстік Американың джунглиіндегі қазынаны іздеп табуға шешім қабылдайды. Экспедицияға қажет нәрселерді сатып алу үшін Алекс 1000 алтын, Роберт 500 алтын жұмсайды. Ал Адам бірінші табылған қазынаны екі досына бөліп беруге уәде береді. Ұзақ сапардан кейін 6000 алтыны бар қазына табады. Сонда Алекс пен Роберт уәдеге сәйкес қанша алтыннан бөліп алады?</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7623" y="1524513"/>
            <a:ext cx="8779166" cy="646331"/>
          </a:xfrm>
          <a:prstGeom prst="rect">
            <a:avLst/>
          </a:prstGeom>
          <a:noFill/>
        </p:spPr>
        <p:txBody>
          <a:bodyPr wrap="square" rtlCol="0">
            <a:spAutoFit/>
          </a:bodyPr>
          <a:lstStyle/>
          <a:p>
            <a:r>
              <a:rPr lang="kk-KZ" dirty="0" smtClean="0">
                <a:solidFill>
                  <a:srgbClr val="C00000"/>
                </a:solidFill>
                <a:latin typeface="Times New Roman" panose="02020603050405020304" pitchFamily="18" charset="0"/>
                <a:cs typeface="Times New Roman" panose="02020603050405020304" pitchFamily="18" charset="0"/>
              </a:rPr>
              <a:t>- Алекс Робертке қарағанда экспедицияға 2 есе көп алтын жұмсады, сондықтан Алекс 4000 алтын, Роберт 2000 алтын алуы керек</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3523" y="2348880"/>
            <a:ext cx="8593265" cy="646331"/>
          </a:xfrm>
          <a:prstGeom prst="rect">
            <a:avLst/>
          </a:prstGeom>
          <a:noFill/>
        </p:spPr>
        <p:txBody>
          <a:bodyPr wrap="square" rtlCol="0">
            <a:spAutoFit/>
          </a:bodyPr>
          <a:lstStyle/>
          <a:p>
            <a:r>
              <a:rPr lang="kk-KZ" dirty="0" smtClean="0">
                <a:solidFill>
                  <a:srgbClr val="00B050"/>
                </a:solidFill>
                <a:latin typeface="Times New Roman" panose="02020603050405020304" pitchFamily="18" charset="0"/>
                <a:cs typeface="Times New Roman" panose="02020603050405020304" pitchFamily="18" charset="0"/>
              </a:rPr>
              <a:t>-Алекс алдымен 500 алтын алу керек, кейін қалған 5500 алтынды екіге бөліп алады. Алекс 3250 алтын, Роберт  2750 алтын.</a:t>
            </a:r>
            <a:endParaRPr lang="ru-RU"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3524" y="3081734"/>
            <a:ext cx="8280920" cy="923330"/>
          </a:xfrm>
          <a:prstGeom prst="rect">
            <a:avLst/>
          </a:prstGeom>
          <a:noFill/>
        </p:spPr>
        <p:txBody>
          <a:bodyPr wrap="square" rtlCol="0">
            <a:spAutoFit/>
          </a:bodyPr>
          <a:lstStyle/>
          <a:p>
            <a:r>
              <a:rPr lang="kk-KZ" b="1" dirty="0" smtClean="0">
                <a:solidFill>
                  <a:srgbClr val="FF0000"/>
                </a:solidFill>
                <a:latin typeface="Times New Roman" panose="02020603050405020304" pitchFamily="18" charset="0"/>
                <a:cs typeface="Times New Roman" panose="02020603050405020304" pitchFamily="18" charset="0"/>
              </a:rPr>
              <a:t>-Алекс алдымен 500 алтын алады. Сосын қалғанын 2:1 қатынасындай бөліп алады, экспедицияға салған үлесіне байланысты. Алекс 4167 алтын, Роберт 1833 алтын.</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5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6632"/>
            <a:ext cx="7911140" cy="523220"/>
          </a:xfrm>
          <a:prstGeom prst="rect">
            <a:avLst/>
          </a:prstGeom>
          <a:noFill/>
        </p:spPr>
        <p:txBody>
          <a:bodyPr wrap="none" rtlCol="0">
            <a:spAutoFit/>
          </a:bodyPr>
          <a:lstStyle/>
          <a:p>
            <a:r>
              <a:rPr lang="kk-KZ" sz="2800" b="1" dirty="0" smtClean="0">
                <a:solidFill>
                  <a:srgbClr val="FF0000"/>
                </a:solidFill>
                <a:latin typeface="Times New Roman" panose="02020603050405020304" pitchFamily="18" charset="0"/>
                <a:cs typeface="Times New Roman" panose="02020603050405020304" pitchFamily="18" charset="0"/>
              </a:rPr>
              <a:t>Контексті тапсырмаларды әзірлеу принциптері</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576" y="639852"/>
            <a:ext cx="8064896" cy="3785652"/>
          </a:xfrm>
          <a:prstGeom prst="rect">
            <a:avLst/>
          </a:prstGeom>
        </p:spPr>
        <p:txBody>
          <a:bodyPr wrap="square">
            <a:spAutoFit/>
          </a:bodyPr>
          <a:lstStyle/>
          <a:p>
            <a:pPr algn="just" fontAlgn="base">
              <a:spcBef>
                <a:spcPct val="0"/>
              </a:spcBef>
              <a:spcAft>
                <a:spcPct val="0"/>
              </a:spcAft>
              <a:buFontTx/>
              <a:buNone/>
            </a:pP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smtClean="0">
                <a:solidFill>
                  <a:srgbClr val="000000"/>
                </a:solidFill>
                <a:latin typeface="Times New Roman" panose="02020603050405020304" pitchFamily="18" charset="0"/>
                <a:cs typeface="Times New Roman" panose="02020603050405020304" pitchFamily="18" charset="0"/>
              </a:rPr>
              <a:t>тапсырма</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оқушы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үшін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жеке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мәнге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ие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болуы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керек</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өйткені</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ол</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күнделікті</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өмірде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туындауы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мүмкін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немесе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болашақ</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кәсіби</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қызметпен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байланысты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мәселелерді</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қарастырады</a:t>
            </a:r>
            <a:r>
              <a:rPr lang="ru-RU" altLang="ru-RU" sz="2400" dirty="0">
                <a:solidFill>
                  <a:srgbClr val="00000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None/>
            </a:pP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тапсырманың</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контекстінде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мәселені</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шешуге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бағытталған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кеңестер</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болмауы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керек</a:t>
            </a:r>
            <a:endParaRPr lang="ru-RU" altLang="ru-RU" sz="2400" dirty="0">
              <a:solidFill>
                <a:srgbClr val="000000"/>
              </a:solidFill>
              <a:latin typeface="Times New Roman" panose="02020603050405020304" pitchFamily="18" charset="0"/>
              <a:cs typeface="Times New Roman" panose="02020603050405020304" pitchFamily="18" charset="0"/>
            </a:endParaRPr>
          </a:p>
          <a:p>
            <a:pPr marL="342900" indent="-342900" algn="just" fontAlgn="base">
              <a:spcBef>
                <a:spcPct val="0"/>
              </a:spcBef>
              <a:spcAft>
                <a:spcPct val="0"/>
              </a:spcAft>
              <a:buFontTx/>
              <a:buChar char="-"/>
            </a:pPr>
            <a:r>
              <a:rPr lang="ru-RU" altLang="ru-RU" sz="2400" dirty="0" err="1">
                <a:solidFill>
                  <a:srgbClr val="000000"/>
                </a:solidFill>
                <a:latin typeface="Times New Roman" panose="02020603050405020304" pitchFamily="18" charset="0"/>
                <a:cs typeface="Times New Roman" panose="02020603050405020304" pitchFamily="18" charset="0"/>
              </a:rPr>
              <a:t>тапсырманың</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бірнеше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шешімі</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болуы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мүмкін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бірақ</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олардың</a:t>
            </a:r>
            <a:r>
              <a:rPr lang="ru-RU" altLang="ru-RU" sz="2400" dirty="0">
                <a:solidFill>
                  <a:srgbClr val="000000"/>
                </a:solidFill>
                <a:latin typeface="Times New Roman" panose="02020603050405020304" pitchFamily="18" charset="0"/>
                <a:cs typeface="Times New Roman" panose="02020603050405020304" pitchFamily="18" charset="0"/>
              </a:rPr>
              <a:t> кем </a:t>
            </a:r>
            <a:r>
              <a:rPr lang="ru-RU" altLang="ru-RU" sz="2400" dirty="0" err="1">
                <a:solidFill>
                  <a:srgbClr val="000000"/>
                </a:solidFill>
                <a:latin typeface="Times New Roman" panose="02020603050405020304" pitchFamily="18" charset="0"/>
                <a:cs typeface="Times New Roman" panose="02020603050405020304" pitchFamily="18" charset="0"/>
              </a:rPr>
              <a:t>дегенде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біреуі</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smtClean="0">
                <a:solidFill>
                  <a:srgbClr val="000000"/>
                </a:solidFill>
                <a:latin typeface="Times New Roman" panose="02020603050405020304" pitchFamily="18" charset="0"/>
                <a:cs typeface="Times New Roman" panose="02020603050405020304" pitchFamily="18" charset="0"/>
              </a:rPr>
              <a:t>есептің</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шартын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қанағаттандырмауы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smtClean="0">
                <a:solidFill>
                  <a:srgbClr val="000000"/>
                </a:solidFill>
                <a:latin typeface="Times New Roman" panose="02020603050405020304" pitchFamily="18" charset="0"/>
                <a:cs typeface="Times New Roman" panose="02020603050405020304" pitchFamily="18" charset="0"/>
              </a:rPr>
              <a:t>мү</a:t>
            </a:r>
            <a:r>
              <a:rPr lang="kk-KZ" altLang="ru-RU" sz="2400" dirty="0">
                <a:solidFill>
                  <a:srgbClr val="000000"/>
                </a:solidFill>
                <a:latin typeface="Times New Roman" panose="02020603050405020304" pitchFamily="18" charset="0"/>
                <a:cs typeface="Times New Roman" panose="02020603050405020304" pitchFamily="18" charset="0"/>
              </a:rPr>
              <a:t>м</a:t>
            </a:r>
            <a:r>
              <a:rPr lang="ru-RU" altLang="ru-RU" sz="2400" dirty="0" err="1" smtClean="0">
                <a:solidFill>
                  <a:srgbClr val="000000"/>
                </a:solidFill>
                <a:latin typeface="Times New Roman" panose="02020603050405020304" pitchFamily="18" charset="0"/>
                <a:cs typeface="Times New Roman" panose="02020603050405020304" pitchFamily="18" charset="0"/>
              </a:rPr>
              <a:t>кін</a:t>
            </a:r>
            <a:r>
              <a:rPr lang="ru-RU" altLang="ru-RU" sz="2400" dirty="0" smtClean="0">
                <a:solidFill>
                  <a:srgbClr val="000000"/>
                </a:solidFill>
                <a:latin typeface="Times New Roman" panose="02020603050405020304" pitchFamily="18" charset="0"/>
                <a:cs typeface="Times New Roman" panose="02020603050405020304" pitchFamily="18" charset="0"/>
              </a:rPr>
              <a:t> </a:t>
            </a:r>
            <a:endParaRPr lang="ru-RU" altLang="ru-RU" sz="2400" dirty="0">
              <a:solidFill>
                <a:srgbClr val="000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FontTx/>
              <a:buNone/>
            </a:pP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тапсырмада</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сипатталған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жағдай</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оқушылардың</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дайындық</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деңгейін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жан-жақты</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тексеруге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мүмкіндік</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беруі</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керек</a:t>
            </a:r>
            <a:endParaRPr lang="ru-RU" altLang="ru-RU"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759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8B21936-980D-43B4-B57E-DE2DF16A4814}" type="datetime1">
              <a:rPr lang="ru-RU" smtClean="0"/>
              <a:pPr>
                <a:defRPr/>
              </a:pPr>
              <a:t>30.03.2021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2</a:t>
            </a:fld>
            <a:endParaRPr lang="ru-RU" altLang="ru-RU"/>
          </a:p>
        </p:txBody>
      </p:sp>
      <p:sp>
        <p:nvSpPr>
          <p:cNvPr id="6" name="Прямоугольник 5"/>
          <p:cNvSpPr/>
          <p:nvPr/>
        </p:nvSpPr>
        <p:spPr>
          <a:xfrm>
            <a:off x="719572" y="1486910"/>
            <a:ext cx="8244916" cy="1815882"/>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Қазіргі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таңда</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PISA </a:t>
            </a:r>
            <a:r>
              <a:rPr lang="ru-RU" sz="2800" dirty="0" err="1" smtClean="0">
                <a:latin typeface="Times New Roman" panose="02020603050405020304" pitchFamily="18" charset="0"/>
                <a:cs typeface="Times New Roman" panose="02020603050405020304" pitchFamily="18" charset="0"/>
              </a:rPr>
              <a:t>жобасы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әртүрлі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опциларды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оның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ішінде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қаржы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сауаттылығы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мәселені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бірлесіп</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шешу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жаһандық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құзыреттілік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бағыттарын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ұсынуда</a:t>
            </a:r>
            <a:endParaRPr lang="ru-RU" sz="28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3491880" y="3817000"/>
            <a:ext cx="1872208" cy="2060776"/>
          </a:xfrm>
          <a:prstGeom prst="rect">
            <a:avLst/>
          </a:prstGeom>
        </p:spPr>
      </p:pic>
      <p:pic>
        <p:nvPicPr>
          <p:cNvPr id="8" name="Рисунок 7"/>
          <p:cNvPicPr>
            <a:picLocks noChangeAspect="1"/>
          </p:cNvPicPr>
          <p:nvPr/>
        </p:nvPicPr>
        <p:blipFill>
          <a:blip r:embed="rId3"/>
          <a:stretch>
            <a:fillRect/>
          </a:stretch>
        </p:blipFill>
        <p:spPr>
          <a:xfrm>
            <a:off x="827584" y="3625856"/>
            <a:ext cx="2039833" cy="2304256"/>
          </a:xfrm>
          <a:prstGeom prst="rect">
            <a:avLst/>
          </a:prstGeom>
        </p:spPr>
      </p:pic>
      <p:pic>
        <p:nvPicPr>
          <p:cNvPr id="9" name="Рисунок 8"/>
          <p:cNvPicPr>
            <a:picLocks noChangeAspect="1"/>
          </p:cNvPicPr>
          <p:nvPr/>
        </p:nvPicPr>
        <p:blipFill>
          <a:blip r:embed="rId4"/>
          <a:stretch>
            <a:fillRect/>
          </a:stretch>
        </p:blipFill>
        <p:spPr>
          <a:xfrm>
            <a:off x="6156176" y="3573016"/>
            <a:ext cx="1872208" cy="2357096"/>
          </a:xfrm>
          <a:prstGeom prst="rect">
            <a:avLst/>
          </a:prstGeom>
        </p:spPr>
      </p:pic>
    </p:spTree>
    <p:extLst>
      <p:ext uri="{BB962C8B-B14F-4D97-AF65-F5344CB8AC3E}">
        <p14:creationId xmlns:p14="http://schemas.microsoft.com/office/powerpoint/2010/main" val="2727733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44826" y="2204864"/>
            <a:ext cx="5645150" cy="3314700"/>
          </a:xfrm>
          <a:prstGeom prst="rect">
            <a:avLst/>
          </a:prstGeom>
          <a:noFill/>
        </p:spPr>
      </p:pic>
      <p:sp>
        <p:nvSpPr>
          <p:cNvPr id="3" name="Прямоугольник 2"/>
          <p:cNvSpPr/>
          <p:nvPr/>
        </p:nvSpPr>
        <p:spPr>
          <a:xfrm>
            <a:off x="2051720" y="260648"/>
            <a:ext cx="541058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Назарлар</a:t>
            </a: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ыңызға</a:t>
            </a:r>
          </a:p>
          <a:p>
            <a:pPr algn="ctr"/>
            <a:r>
              <a:rPr lang="kk-KZ"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РАХМЕТІ</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7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lstStyle/>
          <a:p>
            <a:r>
              <a:rPr lang="en-US" sz="3600" b="1" dirty="0" smtClean="0">
                <a:solidFill>
                  <a:srgbClr val="002060"/>
                </a:solidFill>
                <a:latin typeface="Times New Roman" panose="02020603050405020304" pitchFamily="18" charset="0"/>
                <a:cs typeface="Times New Roman" panose="02020603050405020304" pitchFamily="18" charset="0"/>
              </a:rPr>
              <a:t>PISA</a:t>
            </a:r>
            <a:r>
              <a:rPr lang="kk-KZ" sz="3600" b="1" dirty="0" smtClean="0">
                <a:solidFill>
                  <a:srgbClr val="002060"/>
                </a:solidFill>
                <a:latin typeface="Times New Roman" panose="02020603050405020304" pitchFamily="18" charset="0"/>
                <a:cs typeface="Times New Roman" panose="02020603050405020304" pitchFamily="18" charset="0"/>
              </a:rPr>
              <a:t>-2018 жыл нәтижелері</a:t>
            </a:r>
            <a:r>
              <a:rPr lang="en-US" sz="3600" b="1" dirty="0" smtClean="0">
                <a:solidFill>
                  <a:srgbClr val="002060"/>
                </a:solidFill>
                <a:latin typeface="Times New Roman" panose="02020603050405020304" pitchFamily="18" charset="0"/>
                <a:cs typeface="Times New Roman" panose="02020603050405020304" pitchFamily="18" charset="0"/>
              </a:rPr>
              <a:t> </a:t>
            </a:r>
            <a:r>
              <a:rPr lang="kk-KZ" sz="3600" b="1" dirty="0" smtClean="0">
                <a:solidFill>
                  <a:srgbClr val="002060"/>
                </a:solidFill>
                <a:latin typeface="Times New Roman" panose="02020603050405020304" pitchFamily="18" charset="0"/>
                <a:cs typeface="Times New Roman" panose="02020603050405020304" pitchFamily="18" charset="0"/>
              </a:rPr>
              <a:t/>
            </a:r>
            <a:br>
              <a:rPr lang="kk-KZ" sz="3600" b="1" dirty="0" smtClean="0">
                <a:solidFill>
                  <a:srgbClr val="002060"/>
                </a:solidFill>
                <a:latin typeface="Times New Roman" panose="02020603050405020304" pitchFamily="18" charset="0"/>
                <a:cs typeface="Times New Roman" panose="02020603050405020304" pitchFamily="18" charset="0"/>
              </a:rPr>
            </a:br>
            <a:r>
              <a:rPr lang="kk-KZ" sz="3600" b="1" dirty="0" smtClean="0">
                <a:solidFill>
                  <a:srgbClr val="002060"/>
                </a:solidFill>
                <a:latin typeface="Times New Roman" panose="02020603050405020304" pitchFamily="18" charset="0"/>
                <a:cs typeface="Times New Roman" panose="02020603050405020304" pitchFamily="18" charset="0"/>
              </a:rPr>
              <a:t>(79 мемлекет)</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30.03.2021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3</a:t>
            </a:fld>
            <a:endParaRPr lang="ru-RU" altLang="ru-RU"/>
          </a:p>
        </p:txBody>
      </p:sp>
      <p:pic>
        <p:nvPicPr>
          <p:cNvPr id="6" name="Рисунок 5"/>
          <p:cNvPicPr>
            <a:picLocks noChangeAspect="1"/>
          </p:cNvPicPr>
          <p:nvPr/>
        </p:nvPicPr>
        <p:blipFill>
          <a:blip r:embed="rId2"/>
          <a:stretch>
            <a:fillRect/>
          </a:stretch>
        </p:blipFill>
        <p:spPr>
          <a:xfrm>
            <a:off x="179512" y="1124744"/>
            <a:ext cx="8720062" cy="4908498"/>
          </a:xfrm>
          <a:prstGeom prst="rect">
            <a:avLst/>
          </a:prstGeom>
        </p:spPr>
      </p:pic>
      <p:sp>
        <p:nvSpPr>
          <p:cNvPr id="7" name="TextBox 6"/>
          <p:cNvSpPr txBox="1"/>
          <p:nvPr/>
        </p:nvSpPr>
        <p:spPr>
          <a:xfrm>
            <a:off x="1318359" y="6033242"/>
            <a:ext cx="2069669" cy="369332"/>
          </a:xfrm>
          <a:prstGeom prst="rect">
            <a:avLst/>
          </a:prstGeom>
          <a:noFill/>
        </p:spPr>
        <p:txBody>
          <a:bodyPr wrap="none" rtlCol="0">
            <a:spAutoFit/>
          </a:bodyPr>
          <a:lstStyle/>
          <a:p>
            <a:r>
              <a:rPr lang="kk-KZ" dirty="0" smtClean="0"/>
              <a:t>Орташа 489 балл</a:t>
            </a:r>
            <a:endParaRPr lang="ru-RU" dirty="0"/>
          </a:p>
        </p:txBody>
      </p:sp>
    </p:spTree>
    <p:extLst>
      <p:ext uri="{BB962C8B-B14F-4D97-AF65-F5344CB8AC3E}">
        <p14:creationId xmlns:p14="http://schemas.microsoft.com/office/powerpoint/2010/main" val="3960825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4525963"/>
          </a:xfrm>
        </p:spPr>
        <p:txBody>
          <a:bodyPr/>
          <a:lstStyle/>
          <a:p>
            <a:pPr marL="0" indent="0">
              <a:buNone/>
            </a:pPr>
            <a:r>
              <a:rPr lang="kk-KZ" sz="2400" dirty="0">
                <a:latin typeface="Times New Roman" panose="02020603050405020304" pitchFamily="18" charset="0"/>
                <a:cs typeface="Times New Roman" panose="02020603050405020304" pitchFamily="18" charset="0"/>
              </a:rPr>
              <a:t>Сонымен қатар, математика тұжырымдамасына 21 </a:t>
            </a:r>
            <a:r>
              <a:rPr lang="kk-KZ" sz="2400" dirty="0" smtClean="0">
                <a:latin typeface="Times New Roman" panose="02020603050405020304" pitchFamily="18" charset="0"/>
                <a:cs typeface="Times New Roman" panose="02020603050405020304" pitchFamily="18" charset="0"/>
              </a:rPr>
              <a:t>ғасырдың сегіз </a:t>
            </a:r>
            <a:r>
              <a:rPr lang="kk-KZ" sz="2400" dirty="0">
                <a:latin typeface="Times New Roman" panose="02020603050405020304" pitchFamily="18" charset="0"/>
                <a:cs typeface="Times New Roman" panose="02020603050405020304" pitchFamily="18" charset="0"/>
              </a:rPr>
              <a:t>дағды </a:t>
            </a:r>
            <a:r>
              <a:rPr lang="kk-KZ" sz="2400" dirty="0" smtClean="0">
                <a:latin typeface="Times New Roman" panose="02020603050405020304" pitchFamily="18" charset="0"/>
                <a:cs typeface="Times New Roman" panose="02020603050405020304" pitchFamily="18" charset="0"/>
              </a:rPr>
              <a:t>қосылды :</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Сын </a:t>
            </a:r>
            <a:r>
              <a:rPr lang="kk-KZ" sz="2400" b="1" dirty="0">
                <a:solidFill>
                  <a:srgbClr val="FF0000"/>
                </a:solidFill>
                <a:latin typeface="Times New Roman" panose="02020603050405020304" pitchFamily="18" charset="0"/>
                <a:cs typeface="Times New Roman" panose="02020603050405020304" pitchFamily="18" charset="0"/>
              </a:rPr>
              <a:t>тұрғысынан </a:t>
            </a:r>
            <a:r>
              <a:rPr lang="kk-KZ" sz="2400" b="1" dirty="0" smtClean="0">
                <a:solidFill>
                  <a:srgbClr val="FF0000"/>
                </a:solidFill>
                <a:latin typeface="Times New Roman" panose="02020603050405020304" pitchFamily="18" charset="0"/>
                <a:cs typeface="Times New Roman" panose="02020603050405020304" pitchFamily="18" charset="0"/>
              </a:rPr>
              <a:t>ойлау</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 Креативтілігі</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Зерттеу </a:t>
            </a:r>
            <a:r>
              <a:rPr lang="kk-KZ" sz="2400" b="1" dirty="0">
                <a:solidFill>
                  <a:srgbClr val="FF0000"/>
                </a:solidFill>
                <a:latin typeface="Times New Roman" panose="02020603050405020304" pitchFamily="18" charset="0"/>
                <a:cs typeface="Times New Roman" panose="02020603050405020304" pitchFamily="18" charset="0"/>
              </a:rPr>
              <a:t>және </a:t>
            </a:r>
            <a:r>
              <a:rPr lang="kk-KZ" sz="2400" b="1" dirty="0" smtClean="0">
                <a:solidFill>
                  <a:srgbClr val="FF0000"/>
                </a:solidFill>
                <a:latin typeface="Times New Roman" panose="02020603050405020304" pitchFamily="18" charset="0"/>
                <a:cs typeface="Times New Roman" panose="02020603050405020304" pitchFamily="18" charset="0"/>
              </a:rPr>
              <a:t>зерделеу</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Өзін-өзі </a:t>
            </a:r>
            <a:r>
              <a:rPr lang="kk-KZ" sz="2400" b="1" dirty="0">
                <a:solidFill>
                  <a:srgbClr val="FF0000"/>
                </a:solidFill>
                <a:latin typeface="Times New Roman" panose="02020603050405020304" pitchFamily="18" charset="0"/>
                <a:cs typeface="Times New Roman" panose="02020603050405020304" pitchFamily="18" charset="0"/>
              </a:rPr>
              <a:t>реттеу, бастамашылдық және </a:t>
            </a:r>
            <a:r>
              <a:rPr lang="kk-KZ" sz="2400" b="1" dirty="0" smtClean="0">
                <a:solidFill>
                  <a:srgbClr val="FF0000"/>
                </a:solidFill>
                <a:latin typeface="Times New Roman" panose="02020603050405020304" pitchFamily="18" charset="0"/>
                <a:cs typeface="Times New Roman" panose="02020603050405020304" pitchFamily="18" charset="0"/>
              </a:rPr>
              <a:t>табандылық</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Ақпаратты пайдалану</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Жүйелік ойлау</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 Коммуникация</a:t>
            </a:r>
          </a:p>
          <a:p>
            <a:pPr>
              <a:buFont typeface="Wingdings" panose="05000000000000000000" pitchFamily="2" charset="2"/>
              <a:buChar char="ü"/>
            </a:pPr>
            <a:r>
              <a:rPr lang="kk-KZ" sz="2400" b="1" dirty="0" smtClean="0">
                <a:solidFill>
                  <a:srgbClr val="FF0000"/>
                </a:solidFill>
                <a:latin typeface="Times New Roman" panose="02020603050405020304" pitchFamily="18" charset="0"/>
                <a:cs typeface="Times New Roman" panose="02020603050405020304" pitchFamily="18" charset="0"/>
              </a:rPr>
              <a:t>Рефлексия</a:t>
            </a: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30.03.2021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4</a:t>
            </a:fld>
            <a:endParaRPr lang="ru-RU" altLang="ru-RU"/>
          </a:p>
        </p:txBody>
      </p:sp>
    </p:spTree>
    <p:extLst>
      <p:ext uri="{BB962C8B-B14F-4D97-AF65-F5344CB8AC3E}">
        <p14:creationId xmlns:p14="http://schemas.microsoft.com/office/powerpoint/2010/main" val="1917788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1413" y="188640"/>
            <a:ext cx="8229600" cy="1143000"/>
          </a:xfrm>
        </p:spPr>
        <p:txBody>
          <a:bodyPr/>
          <a:lstStyle/>
          <a:p>
            <a:r>
              <a:rPr lang="kk-KZ" sz="4800" b="1" dirty="0" smtClean="0">
                <a:solidFill>
                  <a:srgbClr val="FF0000"/>
                </a:solidFill>
                <a:latin typeface="Times New Roman" panose="02020603050405020304" pitchFamily="18" charset="0"/>
                <a:cs typeface="Times New Roman" panose="02020603050405020304" pitchFamily="18" charset="0"/>
              </a:rPr>
              <a:t>Математикалық сауттылық</a:t>
            </a:r>
            <a:endParaRPr lang="ru-RU" sz="48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a:srcRect l="34289" t="16966" r="10235" b="27022"/>
          <a:stretch/>
        </p:blipFill>
        <p:spPr>
          <a:xfrm>
            <a:off x="213316" y="1628800"/>
            <a:ext cx="8712968" cy="4968551"/>
          </a:xfrm>
          <a:prstGeom prst="rect">
            <a:avLst/>
          </a:prstGeom>
        </p:spPr>
      </p:pic>
    </p:spTree>
    <p:extLst>
      <p:ext uri="{BB962C8B-B14F-4D97-AF65-F5344CB8AC3E}">
        <p14:creationId xmlns:p14="http://schemas.microsoft.com/office/powerpoint/2010/main" val="1150370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8B21936-980D-43B4-B57E-DE2DF16A4814}" type="datetime1">
              <a:rPr lang="ru-RU" smtClean="0"/>
              <a:pPr>
                <a:defRPr/>
              </a:pPr>
              <a:t>30.03.2021</a:t>
            </a:fld>
            <a:endParaRPr lang="ru-RU"/>
          </a:p>
        </p:txBody>
      </p:sp>
      <p:pic>
        <p:nvPicPr>
          <p:cNvPr id="1026" name="Picture 2" descr="http://tropa.tomsk.ru/upload/iblock/78e/intell_r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961793"/>
            <a:ext cx="2158986" cy="203626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lstStyle/>
          <a:p>
            <a:r>
              <a:rPr lang="kk-KZ" dirty="0" smtClean="0"/>
              <a:t>Математикалық аспектілер</a:t>
            </a:r>
            <a:endParaRPr lang="ru-RU" dirty="0"/>
          </a:p>
        </p:txBody>
      </p:sp>
      <p:pic>
        <p:nvPicPr>
          <p:cNvPr id="5" name="Рисунок 4"/>
          <p:cNvPicPr>
            <a:picLocks noChangeAspect="1"/>
          </p:cNvPicPr>
          <p:nvPr/>
        </p:nvPicPr>
        <p:blipFill rotWithShape="1">
          <a:blip r:embed="rId3"/>
          <a:srcRect l="6767" t="38676" r="10049" b="24019"/>
          <a:stretch/>
        </p:blipFill>
        <p:spPr>
          <a:xfrm>
            <a:off x="107504" y="1299621"/>
            <a:ext cx="8924138" cy="3672408"/>
          </a:xfrm>
          <a:prstGeom prst="rect">
            <a:avLst/>
          </a:prstGeom>
        </p:spPr>
      </p:pic>
    </p:spTree>
    <p:extLst>
      <p:ext uri="{BB962C8B-B14F-4D97-AF65-F5344CB8AC3E}">
        <p14:creationId xmlns:p14="http://schemas.microsoft.com/office/powerpoint/2010/main" val="80129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268760"/>
            <a:ext cx="8229600" cy="1143000"/>
          </a:xfrm>
        </p:spPr>
        <p:txBody>
          <a:bodyPr/>
          <a:lstStyle/>
          <a:p>
            <a:r>
              <a:rPr lang="kk-KZ" sz="5400" b="1" dirty="0" smtClean="0">
                <a:solidFill>
                  <a:srgbClr val="FF0000"/>
                </a:solidFill>
                <a:latin typeface="Times New Roman" panose="02020603050405020304" pitchFamily="18" charset="0"/>
                <a:cs typeface="Times New Roman" panose="02020603050405020304" pitchFamily="18" charset="0"/>
              </a:rPr>
              <a:t>Контекст (мәнмәтін) дегеніміз не?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044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8640"/>
            <a:ext cx="8208912" cy="120032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1. А </a:t>
            </a:r>
            <a:r>
              <a:rPr lang="ru-RU" dirty="0" err="1" smtClean="0">
                <a:latin typeface="Times New Roman" panose="02020603050405020304" pitchFamily="18" charset="0"/>
                <a:cs typeface="Times New Roman" panose="02020603050405020304" pitchFamily="18" charset="0"/>
              </a:rPr>
              <a:t>пункінен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a:t>
            </a:r>
            <a:r>
              <a:rPr lang="ru-RU" dirty="0" err="1" smtClean="0">
                <a:latin typeface="Times New Roman" panose="02020603050405020304" pitchFamily="18" charset="0"/>
                <a:cs typeface="Times New Roman" panose="02020603050405020304" pitchFamily="18" charset="0"/>
              </a:rPr>
              <a:t>пункіне</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a:t>
            </a:r>
            <a:r>
              <a:rPr lang="ru-RU" dirty="0">
                <a:latin typeface="Times New Roman" panose="02020603050405020304" pitchFamily="18" charset="0"/>
                <a:cs typeface="Times New Roman" panose="02020603050405020304" pitchFamily="18" charset="0"/>
              </a:rPr>
              <a:t> 10,5 </a:t>
            </a:r>
            <a:r>
              <a:rPr lang="ru-RU" dirty="0" err="1">
                <a:latin typeface="Times New Roman" panose="02020603050405020304" pitchFamily="18" charset="0"/>
                <a:cs typeface="Times New Roman" panose="02020603050405020304" pitchFamily="18" charset="0"/>
              </a:rPr>
              <a:t>сағатта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жетуге</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болады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Алдымен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45,8 км / </a:t>
            </a:r>
            <a:r>
              <a:rPr lang="ru-RU" dirty="0" err="1">
                <a:latin typeface="Times New Roman" panose="02020603050405020304" pitchFamily="18" charset="0"/>
                <a:cs typeface="Times New Roman" panose="02020603050405020304" pitchFamily="18" charset="0"/>
              </a:rPr>
              <a:t>сағ</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жылдамдықпен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автобуспен</a:t>
            </a:r>
            <a:r>
              <a:rPr lang="ru-RU" dirty="0">
                <a:latin typeface="Times New Roman" panose="02020603050405020304" pitchFamily="18" charset="0"/>
                <a:cs typeface="Times New Roman" panose="02020603050405020304" pitchFamily="18" charset="0"/>
              </a:rPr>
              <a:t> 3 </a:t>
            </a:r>
            <a:r>
              <a:rPr lang="ru-RU" dirty="0" err="1" smtClean="0">
                <a:latin typeface="Times New Roman" panose="02020603050405020304" pitchFamily="18" charset="0"/>
                <a:cs typeface="Times New Roman" panose="02020603050405020304" pitchFamily="18" charset="0"/>
              </a:rPr>
              <a:t>сағат</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пойызбен</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35,7 км/</a:t>
            </a:r>
            <a:r>
              <a:rPr lang="ru-RU" dirty="0" err="1" smtClean="0">
                <a:latin typeface="Times New Roman" panose="02020603050405020304" pitchFamily="18" charset="0"/>
                <a:cs typeface="Times New Roman" panose="02020603050405020304" pitchFamily="18" charset="0"/>
              </a:rPr>
              <a:t>сағ</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артық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жылдамдықпен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сағат</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және</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қалған</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уақытта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2,4 </a:t>
            </a:r>
            <a:r>
              <a:rPr lang="ru-RU" dirty="0" smtClean="0">
                <a:latin typeface="Times New Roman" panose="02020603050405020304" pitchFamily="18" charset="0"/>
                <a:cs typeface="Times New Roman" panose="02020603050405020304" pitchFamily="18" charset="0"/>
              </a:rPr>
              <a:t>км/</a:t>
            </a:r>
            <a:r>
              <a:rPr lang="ru-RU" dirty="0" err="1" smtClean="0">
                <a:latin typeface="Times New Roman" panose="02020603050405020304" pitchFamily="18" charset="0"/>
                <a:cs typeface="Times New Roman" panose="02020603050405020304" pitchFamily="18" charset="0"/>
              </a:rPr>
              <a:t>сағ</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жылдамдықпен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жаяу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жүрсе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 </a:t>
            </a:r>
            <a:r>
              <a:rPr lang="ru-RU" dirty="0" smtClean="0">
                <a:latin typeface="Times New Roman" panose="02020603050405020304" pitchFamily="18" charset="0"/>
                <a:cs typeface="Times New Roman" panose="02020603050405020304" pitchFamily="18" charset="0"/>
              </a:rPr>
              <a:t>мен В </a:t>
            </a:r>
            <a:r>
              <a:rPr lang="ru-RU" dirty="0" err="1" smtClean="0">
                <a:latin typeface="Times New Roman" panose="02020603050405020304" pitchFamily="18" charset="0"/>
                <a:cs typeface="Times New Roman" panose="02020603050405020304" pitchFamily="18" charset="0"/>
              </a:rPr>
              <a:t>пунктерінің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арақашықтығын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табыңыз</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16203" y="1617767"/>
            <a:ext cx="300082" cy="369332"/>
          </a:xfrm>
          <a:prstGeom prst="rect">
            <a:avLst/>
          </a:prstGeom>
          <a:noFill/>
        </p:spPr>
        <p:txBody>
          <a:bodyPr wrap="none" rtlCol="0">
            <a:spAutoFit/>
          </a:bodyPr>
          <a:lstStyle/>
          <a:p>
            <a:r>
              <a:rPr lang="kk-KZ"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889044940"/>
              </p:ext>
            </p:extLst>
          </p:nvPr>
        </p:nvGraphicFramePr>
        <p:xfrm>
          <a:off x="1367644" y="3068960"/>
          <a:ext cx="6264696" cy="1402080"/>
        </p:xfrm>
        <a:graphic>
          <a:graphicData uri="http://schemas.openxmlformats.org/drawingml/2006/table">
            <a:tbl>
              <a:tblPr firstRow="1" firstCol="1" bandRow="1">
                <a:tableStyleId>{5940675A-B579-460E-94D1-54222C63F5DA}</a:tableStyleId>
              </a:tblPr>
              <a:tblGrid>
                <a:gridCol w="1751152">
                  <a:extLst>
                    <a:ext uri="{9D8B030D-6E8A-4147-A177-3AD203B41FA5}">
                      <a16:colId xmlns:a16="http://schemas.microsoft.com/office/drawing/2014/main" val="20000"/>
                    </a:ext>
                  </a:extLst>
                </a:gridCol>
                <a:gridCol w="2413877">
                  <a:extLst>
                    <a:ext uri="{9D8B030D-6E8A-4147-A177-3AD203B41FA5}">
                      <a16:colId xmlns:a16="http://schemas.microsoft.com/office/drawing/2014/main" val="20001"/>
                    </a:ext>
                  </a:extLst>
                </a:gridCol>
                <a:gridCol w="2099667">
                  <a:extLst>
                    <a:ext uri="{9D8B030D-6E8A-4147-A177-3AD203B41FA5}">
                      <a16:colId xmlns:a16="http://schemas.microsoft.com/office/drawing/2014/main" val="20002"/>
                    </a:ext>
                  </a:extLst>
                </a:gridCol>
              </a:tblGrid>
              <a:tr h="0">
                <a:tc>
                  <a:txBody>
                    <a:bodyPr/>
                    <a:lstStyle/>
                    <a:p>
                      <a:pPr marL="457200" algn="just">
                        <a:lnSpc>
                          <a:spcPct val="115000"/>
                        </a:lnSpc>
                        <a:spcAft>
                          <a:spcPts val="0"/>
                        </a:spcAft>
                      </a:pPr>
                      <a:r>
                        <a:rPr lang="kk-KZ" sz="1600" b="1" dirty="0">
                          <a:effectLst/>
                          <a:latin typeface="Times New Roman" panose="02020603050405020304" pitchFamily="18" charset="0"/>
                          <a:cs typeface="Times New Roman" panose="02020603050405020304" pitchFamily="18" charset="0"/>
                        </a:rPr>
                        <a:t>Тарифтік жоспар</a:t>
                      </a:r>
                      <a:endParaRPr lang="ru-RU"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b="1" dirty="0">
                          <a:effectLst/>
                          <a:latin typeface="Times New Roman" panose="02020603050405020304" pitchFamily="18" charset="0"/>
                          <a:cs typeface="Times New Roman" panose="02020603050405020304" pitchFamily="18" charset="0"/>
                        </a:rPr>
                        <a:t>Абоненттік төлем</a:t>
                      </a:r>
                      <a:endParaRPr lang="ru-RU" sz="12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b="1" dirty="0">
                          <a:effectLst/>
                          <a:latin typeface="Times New Roman" panose="02020603050405020304" pitchFamily="18" charset="0"/>
                          <a:cs typeface="Times New Roman" panose="02020603050405020304" pitchFamily="18" charset="0"/>
                        </a:rPr>
                        <a:t>1 минут сөйлесу ақысы</a:t>
                      </a:r>
                      <a:endParaRPr lang="ru-RU" sz="1200" b="1"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457200" algn="just">
                        <a:lnSpc>
                          <a:spcPct val="115000"/>
                        </a:lnSpc>
                        <a:spcAft>
                          <a:spcPts val="0"/>
                        </a:spcAft>
                      </a:pPr>
                      <a:r>
                        <a:rPr lang="kk-KZ" sz="1600">
                          <a:effectLst/>
                          <a:latin typeface="Times New Roman" panose="02020603050405020304" pitchFamily="18" charset="0"/>
                          <a:cs typeface="Times New Roman" panose="02020603050405020304" pitchFamily="18" charset="0"/>
                        </a:rPr>
                        <a:t>Лимитсіз</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a:effectLst/>
                          <a:latin typeface="Times New Roman" panose="02020603050405020304" pitchFamily="18" charset="0"/>
                          <a:cs typeface="Times New Roman" panose="02020603050405020304" pitchFamily="18" charset="0"/>
                        </a:rPr>
                        <a:t>Күніне 30 теңге</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a:effectLst/>
                          <a:latin typeface="Times New Roman" panose="02020603050405020304" pitchFamily="18" charset="0"/>
                          <a:cs typeface="Times New Roman" panose="02020603050405020304" pitchFamily="18" charset="0"/>
                        </a:rPr>
                        <a:t>0 теңге</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457200" algn="just">
                        <a:lnSpc>
                          <a:spcPct val="115000"/>
                        </a:lnSpc>
                        <a:spcAft>
                          <a:spcPts val="0"/>
                        </a:spcAft>
                      </a:pPr>
                      <a:r>
                        <a:rPr lang="kk-KZ" sz="1600">
                          <a:effectLst/>
                          <a:latin typeface="Times New Roman" panose="02020603050405020304" pitchFamily="18" charset="0"/>
                          <a:cs typeface="Times New Roman" panose="02020603050405020304" pitchFamily="18" charset="0"/>
                        </a:rPr>
                        <a:t>Нөлдік</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a:effectLst/>
                          <a:latin typeface="Times New Roman" panose="02020603050405020304" pitchFamily="18" charset="0"/>
                          <a:cs typeface="Times New Roman" panose="02020603050405020304" pitchFamily="18" charset="0"/>
                        </a:rPr>
                        <a:t>Айына 830 теңге</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a:effectLst/>
                          <a:latin typeface="Times New Roman" panose="02020603050405020304" pitchFamily="18" charset="0"/>
                          <a:cs typeface="Times New Roman" panose="02020603050405020304" pitchFamily="18" charset="0"/>
                        </a:rPr>
                        <a:t>0 теңге</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457200" algn="just">
                        <a:lnSpc>
                          <a:spcPct val="115000"/>
                        </a:lnSpc>
                        <a:spcAft>
                          <a:spcPts val="0"/>
                        </a:spcAft>
                      </a:pPr>
                      <a:r>
                        <a:rPr lang="kk-KZ" sz="1600" dirty="0">
                          <a:effectLst/>
                          <a:latin typeface="Times New Roman" panose="02020603050405020304" pitchFamily="18" charset="0"/>
                          <a:cs typeface="Times New Roman" panose="02020603050405020304" pitchFamily="18" charset="0"/>
                        </a:rPr>
                        <a:t>Оңтайлы</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a:effectLst/>
                          <a:latin typeface="Times New Roman" panose="02020603050405020304" pitchFamily="18" charset="0"/>
                          <a:cs typeface="Times New Roman" panose="02020603050405020304" pitchFamily="18" charset="0"/>
                        </a:rPr>
                        <a:t>жоқ</a:t>
                      </a:r>
                      <a:endParaRPr lang="ru-RU" sz="12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just">
                        <a:lnSpc>
                          <a:spcPct val="115000"/>
                        </a:lnSpc>
                        <a:spcAft>
                          <a:spcPts val="0"/>
                        </a:spcAft>
                      </a:pPr>
                      <a:r>
                        <a:rPr lang="kk-KZ" sz="1600" dirty="0">
                          <a:effectLst/>
                          <a:latin typeface="Times New Roman" panose="02020603050405020304" pitchFamily="18" charset="0"/>
                          <a:cs typeface="Times New Roman" panose="02020603050405020304" pitchFamily="18" charset="0"/>
                        </a:rPr>
                        <a:t>5 теңге </a:t>
                      </a:r>
                      <a:endParaRPr lang="ru-RU" sz="1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8" name="Rectangle 1"/>
          <p:cNvSpPr>
            <a:spLocks noChangeArrowheads="1"/>
          </p:cNvSpPr>
          <p:nvPr/>
        </p:nvSpPr>
        <p:spPr bwMode="auto">
          <a:xfrm>
            <a:off x="690870" y="1548436"/>
            <a:ext cx="755483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Кестеде үш телефондық компанияның үш тарифтік жоспары көрсетілген. Абоненттің тиімді тарифтік жоспарды таңдап, айына 300 минут сөйлесетін болса, айына қанша төлейтінін анықтаңыз?</a:t>
            </a:r>
            <a:endParaRPr kumimoji="0" lang="kk-KZ" alt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773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229600" cy="1143000"/>
          </a:xfrm>
        </p:spPr>
        <p:txBody>
          <a:bodyPr/>
          <a:lstStyle/>
          <a:p>
            <a:r>
              <a:rPr lang="kk-KZ" dirty="0" smtClean="0">
                <a:latin typeface="Times New Roman" panose="02020603050405020304" pitchFamily="18" charset="0"/>
                <a:cs typeface="Times New Roman" panose="02020603050405020304" pitchFamily="18" charset="0"/>
              </a:rPr>
              <a:t>Контексті есептерді</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7584" y="1196752"/>
            <a:ext cx="8229600" cy="4525433"/>
          </a:xfrm>
        </p:spPr>
        <p:txBody>
          <a:bodyPr/>
          <a:lstStyle/>
          <a:p>
            <a:pPr marL="0" indent="0">
              <a:buNone/>
            </a:pPr>
            <a:r>
              <a:rPr lang="ru-RU" dirty="0" err="1" smtClean="0">
                <a:latin typeface="Times New Roman" panose="02020603050405020304" pitchFamily="18" charset="0"/>
                <a:cs typeface="Times New Roman" panose="02020603050405020304" pitchFamily="18" charset="0"/>
              </a:rPr>
              <a:t>шешудің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мақсаты</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стандартты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стандарттық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есептерді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жағдайды</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пәндік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пәнаралық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сипатталған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мазмұн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математикалық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міндетті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пайдалана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тиісті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тәсілін</a:t>
            </a:r>
            <a:r>
              <a:rPr lang="ru-RU" dirty="0">
                <a:latin typeface="Times New Roman" panose="02020603050405020304" pitchFamily="18" charset="0"/>
                <a:cs typeface="Times New Roman" panose="02020603050405020304" pitchFamily="18" charset="0"/>
              </a:rPr>
              <a:t> табу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шешу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табылады</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330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ining-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644</Words>
  <Application>Microsoft Office PowerPoint</Application>
  <PresentationFormat>Экран (4:3)</PresentationFormat>
  <Paragraphs>70</Paragraphs>
  <Slides>20</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7" baseType="lpstr">
      <vt:lpstr>宋体</vt:lpstr>
      <vt:lpstr>Arial</vt:lpstr>
      <vt:lpstr>Calibri</vt:lpstr>
      <vt:lpstr>Times New Roman</vt:lpstr>
      <vt:lpstr>Wingdings</vt:lpstr>
      <vt:lpstr>training-01</vt:lpstr>
      <vt:lpstr>Уравнение</vt:lpstr>
      <vt:lpstr>Презентация PowerPoint</vt:lpstr>
      <vt:lpstr>Презентация PowerPoint</vt:lpstr>
      <vt:lpstr>PISA-2018 жыл нәтижелері  (79 мемлекет)</vt:lpstr>
      <vt:lpstr>Презентация PowerPoint</vt:lpstr>
      <vt:lpstr>Математикалық сауттылық</vt:lpstr>
      <vt:lpstr>Математикалық аспектілер</vt:lpstr>
      <vt:lpstr>Контекст (мәнмәтін) дегеніміз не?</vt:lpstr>
      <vt:lpstr>Презентация PowerPoint</vt:lpstr>
      <vt:lpstr>Контексті есептерді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Acer</cp:lastModifiedBy>
  <cp:revision>66</cp:revision>
  <dcterms:created xsi:type="dcterms:W3CDTF">2012-07-31T13:58:46Z</dcterms:created>
  <dcterms:modified xsi:type="dcterms:W3CDTF">2021-03-30T10:10:42Z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193013</vt:lpwstr>
  </property>
  <property fmtid="{D5CDD505-2E9C-101B-9397-08002B2CF9AE}" pid="3" name="NXPowerLiteSettings">
    <vt:lpwstr>F7000400038000</vt:lpwstr>
  </property>
  <property fmtid="{D5CDD505-2E9C-101B-9397-08002B2CF9AE}" pid="4" name="NXPowerLiteVersion">
    <vt:lpwstr>D5.0.3</vt:lpwstr>
  </property>
</Properties>
</file>