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sldIdLst>
    <p:sldId id="256" r:id="rId2"/>
    <p:sldId id="288" r:id="rId3"/>
    <p:sldId id="280" r:id="rId4"/>
    <p:sldId id="317" r:id="rId5"/>
    <p:sldId id="319" r:id="rId6"/>
    <p:sldId id="320" r:id="rId7"/>
    <p:sldId id="322" r:id="rId8"/>
    <p:sldId id="321" r:id="rId9"/>
    <p:sldId id="318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-466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CA08E-16EA-4F1D-97AD-ABFFEEF8B87D}" type="datetimeFigureOut">
              <a:rPr lang="ru-RU" smtClean="0"/>
              <a:pPr/>
              <a:t>24.02.2021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89BB2-5907-422C-B829-0EB5CFE521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76849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CA08E-16EA-4F1D-97AD-ABFFEEF8B87D}" type="datetimeFigureOut">
              <a:rPr lang="ru-RU" smtClean="0"/>
              <a:pPr/>
              <a:t>24.02.2021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89BB2-5907-422C-B829-0EB5CFE521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15790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CA08E-16EA-4F1D-97AD-ABFFEEF8B87D}" type="datetimeFigureOut">
              <a:rPr lang="ru-RU" smtClean="0"/>
              <a:pPr/>
              <a:t>24.02.2021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89BB2-5907-422C-B829-0EB5CFE521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4009971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CA08E-16EA-4F1D-97AD-ABFFEEF8B87D}" type="datetimeFigureOut">
              <a:rPr lang="ru-RU" smtClean="0"/>
              <a:pPr/>
              <a:t>24.02.2021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89BB2-5907-422C-B829-0EB5CFE521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092481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CA08E-16EA-4F1D-97AD-ABFFEEF8B87D}" type="datetimeFigureOut">
              <a:rPr lang="ru-RU" smtClean="0"/>
              <a:pPr/>
              <a:t>24.02.2021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89BB2-5907-422C-B829-0EB5CFE521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062850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CA08E-16EA-4F1D-97AD-ABFFEEF8B87D}" type="datetimeFigureOut">
              <a:rPr lang="ru-RU" smtClean="0"/>
              <a:pPr/>
              <a:t>24.02.2021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89BB2-5907-422C-B829-0EB5CFE521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73415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CA08E-16EA-4F1D-97AD-ABFFEEF8B87D}" type="datetimeFigureOut">
              <a:rPr lang="ru-RU" smtClean="0"/>
              <a:pPr/>
              <a:t>24.02.2021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89BB2-5907-422C-B829-0EB5CFE521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259252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CA08E-16EA-4F1D-97AD-ABFFEEF8B87D}" type="datetimeFigureOut">
              <a:rPr lang="ru-RU" smtClean="0"/>
              <a:pPr/>
              <a:t>24.02.2021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89BB2-5907-422C-B829-0EB5CFE521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17108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4AE79-FB7C-4C2B-A914-6E677F7BA1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13622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CA08E-16EA-4F1D-97AD-ABFFEEF8B87D}" type="datetimeFigureOut">
              <a:rPr lang="ru-RU" smtClean="0"/>
              <a:pPr/>
              <a:t>24.02.2021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89BB2-5907-422C-B829-0EB5CFE521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86125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CA08E-16EA-4F1D-97AD-ABFFEEF8B87D}" type="datetimeFigureOut">
              <a:rPr lang="ru-RU" smtClean="0"/>
              <a:pPr/>
              <a:t>24.02.2021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89BB2-5907-422C-B829-0EB5CFE521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37541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CA08E-16EA-4F1D-97AD-ABFFEEF8B87D}" type="datetimeFigureOut">
              <a:rPr lang="ru-RU" smtClean="0"/>
              <a:pPr/>
              <a:t>24.02.2021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89BB2-5907-422C-B829-0EB5CFE521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2353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CA08E-16EA-4F1D-97AD-ABFFEEF8B87D}" type="datetimeFigureOut">
              <a:rPr lang="ru-RU" smtClean="0"/>
              <a:pPr/>
              <a:t>24.02.2021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89BB2-5907-422C-B829-0EB5CFE521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13363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CA08E-16EA-4F1D-97AD-ABFFEEF8B87D}" type="datetimeFigureOut">
              <a:rPr lang="ru-RU" smtClean="0"/>
              <a:pPr/>
              <a:t>24.02.2021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89BB2-5907-422C-B829-0EB5CFE521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9576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CA08E-16EA-4F1D-97AD-ABFFEEF8B87D}" type="datetimeFigureOut">
              <a:rPr lang="ru-RU" smtClean="0"/>
              <a:pPr/>
              <a:t>24.02.2021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89BB2-5907-422C-B829-0EB5CFE521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7387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CA08E-16EA-4F1D-97AD-ABFFEEF8B87D}" type="datetimeFigureOut">
              <a:rPr lang="ru-RU" smtClean="0"/>
              <a:pPr/>
              <a:t>24.02.2021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89BB2-5907-422C-B829-0EB5CFE521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76932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89BB2-5907-422C-B829-0EB5CFE521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CA08E-16EA-4F1D-97AD-ABFFEEF8B87D}" type="datetimeFigureOut">
              <a:rPr lang="ru-RU" smtClean="0"/>
              <a:pPr/>
              <a:t>24.02.2021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93987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CA08E-16EA-4F1D-97AD-ABFFEEF8B87D}" type="datetimeFigureOut">
              <a:rPr lang="ru-RU" smtClean="0"/>
              <a:pPr/>
              <a:t>24.02.2021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E489BB2-5907-422C-B829-0EB5CFE521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62694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00553" y="4886476"/>
            <a:ext cx="7766936" cy="1646302"/>
          </a:xfrm>
        </p:spPr>
        <p:txBody>
          <a:bodyPr/>
          <a:lstStyle/>
          <a:p>
            <a:pPr algn="ctr"/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87" descr="i1566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4142" y="4886476"/>
            <a:ext cx="3887787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C:\Users\я\Desktop\Семинар 9 февраля\24.02.21\WhatsApp Image 2021-02-18 at 14.33.06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4286" y="241539"/>
            <a:ext cx="1704975" cy="1905000"/>
          </a:xfrm>
          <a:prstGeom prst="rect">
            <a:avLst/>
          </a:prstGeom>
          <a:noFill/>
        </p:spPr>
      </p:pic>
      <p:sp>
        <p:nvSpPr>
          <p:cNvPr id="7" name="Google Shape;66;p13"/>
          <p:cNvSpPr txBox="1">
            <a:spLocks/>
          </p:cNvSpPr>
          <p:nvPr/>
        </p:nvSpPr>
        <p:spPr>
          <a:xfrm>
            <a:off x="2433066" y="2886918"/>
            <a:ext cx="7136700" cy="10224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b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990"/>
              <a:buFontTx/>
              <a:buNone/>
              <a:tabLst/>
              <a:defRPr/>
            </a:pPr>
            <a:r>
              <a:rPr kumimoji="0" lang="kk-KZ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Олимпиадаға дайындық бойынша оқушының жеке жұмыс жоспарын құру (математика)</a:t>
            </a:r>
            <a:endParaRPr kumimoji="0" lang="kk-KZ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47778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12874" y="2190633"/>
            <a:ext cx="6311900" cy="693738"/>
          </a:xfrm>
        </p:spPr>
        <p:txBody>
          <a:bodyPr>
            <a:normAutofit/>
          </a:bodyPr>
          <a:lstStyle/>
          <a:p>
            <a:r>
              <a:rPr lang="kk-KZ" altLang="ru-RU" b="1" dirty="0" smtClean="0">
                <a:solidFill>
                  <a:srgbClr val="FF0000"/>
                </a:solidFill>
              </a:rPr>
              <a:t>Мақсаты</a:t>
            </a:r>
            <a:r>
              <a:rPr lang="kk-KZ" altLang="ru-RU" dirty="0" smtClean="0">
                <a:solidFill>
                  <a:srgbClr val="FF0000"/>
                </a:solidFill>
              </a:rPr>
              <a:t>:</a:t>
            </a:r>
            <a:endParaRPr lang="ru-RU" altLang="ru-RU" dirty="0" smtClean="0">
              <a:solidFill>
                <a:srgbClr val="FF0000"/>
              </a:solidFill>
            </a:endParaRPr>
          </a:p>
        </p:txBody>
      </p:sp>
      <p:sp>
        <p:nvSpPr>
          <p:cNvPr id="10246" name="Rectangle 4"/>
          <p:cNvSpPr>
            <a:spLocks noChangeArrowheads="1"/>
          </p:cNvSpPr>
          <p:nvPr/>
        </p:nvSpPr>
        <p:spPr bwMode="auto">
          <a:xfrm>
            <a:off x="613118" y="3375290"/>
            <a:ext cx="8424863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kk-KZ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Олимпиадаға дайындық бойынша оқушының жеке жұмыс жоспары </a:t>
            </a:r>
            <a:r>
              <a:rPr lang="kk-KZ" altLang="ru-RU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 оның білім, білік қабілетін </a:t>
            </a:r>
            <a:r>
              <a:rPr lang="kk-KZ" altLang="ru-RU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жетілдіру</a:t>
            </a:r>
            <a:r>
              <a:rPr lang="kk-KZ" altLang="ru-RU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пәндік олимпиадаларға дайындығын күшейту</a:t>
            </a:r>
            <a:endParaRPr lang="kk-KZ" altLang="ru-RU" sz="28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575733" y="616797"/>
            <a:ext cx="9540723" cy="1291209"/>
          </a:xfrm>
        </p:spPr>
        <p:txBody>
          <a:bodyPr rtlCol="0">
            <a:normAutofit fontScale="92500"/>
          </a:bodyPr>
          <a:lstStyle/>
          <a:p>
            <a:pPr marL="0" indent="0" algn="just">
              <a:spcBef>
                <a:spcPct val="0"/>
              </a:spcBef>
              <a:buNone/>
              <a:defRPr/>
            </a:pPr>
            <a:r>
              <a:rPr lang="kk-KZ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Олимпиадаға дайындық бойынша жеке жұмыс жоспарын құрудағы </a:t>
            </a:r>
            <a:r>
              <a:rPr lang="kk-K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 </a:t>
            </a:r>
            <a:r>
              <a:rPr lang="kk-KZ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оқушының оқудағы </a:t>
            </a:r>
            <a:r>
              <a:rPr lang="kk-K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қойылған </a:t>
            </a:r>
            <a:r>
              <a:rPr lang="kk-KZ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мақсаттарға </a:t>
            </a:r>
            <a:r>
              <a:rPr lang="kk-K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 жеткізуде өзін толық жүзеге асыруға, </a:t>
            </a:r>
            <a:r>
              <a:rPr lang="kk-KZ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одан әрі жетілдіруіне </a:t>
            </a:r>
            <a:r>
              <a:rPr lang="kk-K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 жасайтындығында. </a:t>
            </a:r>
            <a:endParaRPr lang="kk-KZ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8224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760388" y="162344"/>
            <a:ext cx="10477122" cy="13208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kk-KZ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Олимпиадаға дайындық бойынша оқушының </a:t>
            </a:r>
            <a:br>
              <a:rPr lang="kk-KZ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 жұмыс жоспарының құрылымы</a:t>
            </a:r>
            <a:endParaRPr lang="ru-RU" altLang="ru-RU" sz="320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3530946" y="1625669"/>
            <a:ext cx="2899954" cy="1358538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594375" y="5370066"/>
            <a:ext cx="2899954" cy="1358538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НӘТИЖЕ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717256" y="2754406"/>
            <a:ext cx="2899954" cy="1358538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7123593" y="4127443"/>
            <a:ext cx="3156943" cy="1358538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 ЖҮЙЕСІ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6643350" y="2195754"/>
            <a:ext cx="2899954" cy="1358538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МАЗМҰНЫ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209391" y="4704037"/>
            <a:ext cx="2899954" cy="1358538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660342" y="3184296"/>
            <a:ext cx="3380537" cy="1993887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ЖЖЖ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Выгнутая вверх стрелка 12"/>
          <p:cNvSpPr/>
          <p:nvPr/>
        </p:nvSpPr>
        <p:spPr>
          <a:xfrm>
            <a:off x="1951573" y="1599013"/>
            <a:ext cx="1528355" cy="731805"/>
          </a:xfrm>
          <a:prstGeom prst="curved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Выгнутая вверх стрелка 15"/>
          <p:cNvSpPr/>
          <p:nvPr/>
        </p:nvSpPr>
        <p:spPr>
          <a:xfrm>
            <a:off x="6481918" y="1331272"/>
            <a:ext cx="1528355" cy="731805"/>
          </a:xfrm>
          <a:prstGeom prst="curved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Выгнутая вверх стрелка 16"/>
          <p:cNvSpPr/>
          <p:nvPr/>
        </p:nvSpPr>
        <p:spPr>
          <a:xfrm rot="2814366">
            <a:off x="9259710" y="3325000"/>
            <a:ext cx="1528355" cy="731805"/>
          </a:xfrm>
          <a:prstGeom prst="curved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8750499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9099" y="186182"/>
            <a:ext cx="9130937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335"/>
              </a:spcBef>
            </a:pP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Олимпиадаға дайындық бойынша оқушының жеке жұмыс жоспары</a:t>
            </a: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бойынша </a:t>
            </a: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өзіндік талдауы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615"/>
              </a:lnSpc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615"/>
              </a:lnSpc>
              <a:spcBef>
                <a:spcPts val="530"/>
              </a:spcBef>
              <a:tabLst>
                <a:tab pos="2843530" algn="l"/>
                <a:tab pos="5160010" algn="l"/>
              </a:tabLst>
            </a:pP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Оқушы </a:t>
            </a:r>
            <a:r>
              <a:rPr lang="kk-KZ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аты-жөні:</a:t>
            </a:r>
            <a:r>
              <a:rPr lang="ru-RU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Сыныбы: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67970" algn="just">
              <a:lnSpc>
                <a:spcPts val="1615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ts val="1615"/>
              </a:lnSpc>
              <a:spcBef>
                <a:spcPts val="455"/>
              </a:spcBef>
              <a:spcAft>
                <a:spcPts val="0"/>
              </a:spcAft>
              <a:buFont typeface="+mj-lt"/>
              <a:buAutoNum type="arabicPeriod"/>
            </a:pP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Оқу жылының басында қандай мақсат қойдым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7970" algn="just">
              <a:lnSpc>
                <a:spcPts val="1615"/>
              </a:lnSpc>
              <a:spcBef>
                <a:spcPts val="455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ts val="1615"/>
              </a:lnSpc>
              <a:spcBef>
                <a:spcPts val="145"/>
              </a:spcBef>
              <a:spcAft>
                <a:spcPts val="0"/>
              </a:spcAft>
              <a:buFont typeface="+mj-lt"/>
              <a:buAutoNum type="arabicPeriod"/>
            </a:pP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жоспарладым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7970" algn="just">
              <a:lnSpc>
                <a:spcPts val="1615"/>
              </a:lnSpc>
              <a:spcBef>
                <a:spcPts val="145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ts val="1615"/>
              </a:lnSpc>
              <a:spcBef>
                <a:spcPts val="120"/>
              </a:spcBef>
              <a:spcAft>
                <a:spcPts val="0"/>
              </a:spcAft>
              <a:buFont typeface="+mj-lt"/>
              <a:buAutoNum type="arabicPeriod"/>
            </a:pP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Орындалды ма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7970" algn="just">
              <a:lnSpc>
                <a:spcPts val="1615"/>
              </a:lnSpc>
              <a:spcBef>
                <a:spcPts val="12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ts val="1615"/>
              </a:lnSpc>
              <a:spcBef>
                <a:spcPts val="120"/>
              </a:spcBef>
              <a:spcAft>
                <a:spcPts val="0"/>
              </a:spcAft>
              <a:buFont typeface="+mj-lt"/>
              <a:buAutoNum type="arabicPeriod"/>
            </a:pP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Неге үйрендім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Тағы не істеу керек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53301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36226" t="22516" r="36321" b="8931"/>
          <a:stretch>
            <a:fillRect/>
          </a:stretch>
        </p:blipFill>
        <p:spPr bwMode="auto">
          <a:xfrm>
            <a:off x="672860" y="672859"/>
            <a:ext cx="3347049" cy="4701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4717960" y="878006"/>
            <a:ext cx="561648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 smtClean="0">
                <a:solidFill>
                  <a:srgbClr val="000000"/>
                </a:solidFill>
                <a:latin typeface="Times New Roman"/>
                <a:ea typeface="Calibri"/>
              </a:rPr>
              <a:t>1. Теңдеудің </a:t>
            </a:r>
            <a:r>
              <a:rPr lang="kk-KZ" sz="2000" dirty="0" smtClean="0">
                <a:solidFill>
                  <a:srgbClr val="000000"/>
                </a:solidFill>
                <a:latin typeface="Times New Roman"/>
                <a:ea typeface="Calibri"/>
              </a:rPr>
              <a:t>барлық бүтін шешімдерін табыңыз</a:t>
            </a:r>
            <a:r>
              <a:rPr lang="ru-RU" sz="2000" b="1" dirty="0" smtClean="0">
                <a:latin typeface="Times New Roman"/>
                <a:ea typeface="Calibri"/>
              </a:rPr>
              <a:t>: </a:t>
            </a:r>
            <a:endParaRPr lang="ru-RU" sz="2000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73" name="Object 1"/>
          <p:cNvGraphicFramePr>
            <a:graphicFrameLocks noChangeAspect="1"/>
          </p:cNvGraphicFramePr>
          <p:nvPr/>
        </p:nvGraphicFramePr>
        <p:xfrm>
          <a:off x="5857336" y="1293962"/>
          <a:ext cx="3605841" cy="553888"/>
        </p:xfrm>
        <a:graphic>
          <a:graphicData uri="http://schemas.openxmlformats.org/presentationml/2006/ole">
            <p:oleObj spid="_x0000_s3073" name="Формула" r:id="rId4" imgW="1536700" imgH="228600" progId="Equation.3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834770" y="2683617"/>
            <a:ext cx="35379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Теңдеулер жүйесін шешіңіз: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8345820" y="2145153"/>
          <a:ext cx="2506209" cy="1512642"/>
        </p:xfrm>
        <a:graphic>
          <a:graphicData uri="http://schemas.openxmlformats.org/presentationml/2006/ole">
            <p:oleObj spid="_x0000_s3075" name="Формула" r:id="rId5" imgW="1244600" imgH="736600" progId="Equation.3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4846387" y="3909352"/>
            <a:ext cx="32140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3. Өрнектің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мәнін табыңыз: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5845260" y="4449505"/>
          <a:ext cx="3971602" cy="505354"/>
        </p:xfrm>
        <a:graphic>
          <a:graphicData uri="http://schemas.openxmlformats.org/presentationml/2006/ole">
            <p:oleObj spid="_x0000_s3077" name="Формула" r:id="rId6" imgW="18542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2609" y="334541"/>
            <a:ext cx="561648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 smtClean="0">
                <a:solidFill>
                  <a:srgbClr val="000000"/>
                </a:solidFill>
                <a:latin typeface="Times New Roman"/>
                <a:ea typeface="Calibri"/>
              </a:rPr>
              <a:t>1. Теңдеудің </a:t>
            </a:r>
            <a:r>
              <a:rPr lang="kk-KZ" sz="2000" dirty="0" smtClean="0">
                <a:solidFill>
                  <a:srgbClr val="000000"/>
                </a:solidFill>
                <a:latin typeface="Times New Roman"/>
                <a:ea typeface="Calibri"/>
              </a:rPr>
              <a:t>барлық бүтін шешімдерін табыңыз</a:t>
            </a:r>
            <a:r>
              <a:rPr lang="ru-RU" sz="2000" b="1" dirty="0" smtClean="0">
                <a:latin typeface="Times New Roman"/>
                <a:ea typeface="Calibri"/>
              </a:rPr>
              <a:t>: </a:t>
            </a:r>
            <a:endParaRPr lang="ru-RU" sz="2000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73" name="Object 1"/>
          <p:cNvGraphicFramePr>
            <a:graphicFrameLocks noChangeAspect="1"/>
          </p:cNvGraphicFramePr>
          <p:nvPr/>
        </p:nvGraphicFramePr>
        <p:xfrm>
          <a:off x="5702060" y="224286"/>
          <a:ext cx="3605841" cy="553888"/>
        </p:xfrm>
        <a:graphic>
          <a:graphicData uri="http://schemas.openxmlformats.org/presentationml/2006/ole">
            <p:oleObj spid="_x0000_s27650" name="Формула" r:id="rId3" imgW="1536700" imgH="228600" progId="Equation.3">
              <p:embed/>
            </p:oleObj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83539" y="690915"/>
            <a:ext cx="35379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Теңдеулер жүйесін шешіңіз: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972228" y="126572"/>
          <a:ext cx="2506209" cy="1512642"/>
        </p:xfrm>
        <a:graphic>
          <a:graphicData uri="http://schemas.openxmlformats.org/presentationml/2006/ole">
            <p:oleObj spid="_x0000_s29699" name="Формула" r:id="rId3" imgW="1244600" imgH="736600" progId="Equation.3">
              <p:embed/>
            </p:oleObj>
          </a:graphicData>
        </a:graphic>
      </p:graphicFrame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79496" y="225873"/>
            <a:ext cx="32140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3. Өрнектің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мәнін табыңыз: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317720" y="153550"/>
          <a:ext cx="3971602" cy="505354"/>
        </p:xfrm>
        <a:graphic>
          <a:graphicData uri="http://schemas.openxmlformats.org/presentationml/2006/ole">
            <p:oleObj spid="_x0000_s28676" name="Формула" r:id="rId3" imgW="18542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10801" y="581634"/>
            <a:ext cx="11134266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Күтілетін нәтижелер: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</a:t>
            </a:r>
            <a:r>
              <a:rPr kumimoji="0" lang="kk-KZ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қушының білім сапасы көтеріледі</a:t>
            </a:r>
            <a:endParaRPr kumimoji="0" lang="ru-RU" sz="28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Өз ісіне жауапкершілікпен қарайды</a:t>
            </a:r>
            <a:endParaRPr kumimoji="0" lang="ru-RU" sz="28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Ғылыми ізденіс әдістерін үйрену арқылы  қабілеттері дамиды</a:t>
            </a:r>
            <a:endParaRPr kumimoji="0" lang="ru-RU" sz="28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Оқушы өздігінен оқып, ой-өрісін тереңдет</a:t>
            </a:r>
            <a:r>
              <a:rPr kumimoji="0" lang="kk-KZ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еді</a:t>
            </a:r>
            <a:endParaRPr kumimoji="0" lang="ru-RU" sz="28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Пән бойынша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оқушының білім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білік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икем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дағдылары тереңде</a:t>
            </a:r>
            <a:r>
              <a:rPr kumimoji="0" lang="kk-KZ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йді</a:t>
            </a:r>
            <a:endParaRPr kumimoji="0" lang="ru-RU" sz="28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Облыстық, республикалық олмпиадаға қатысып, жүлделі</a:t>
            </a:r>
            <a:r>
              <a:rPr kumimoji="0" lang="kk-KZ" sz="28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орын алады</a:t>
            </a:r>
            <a:endParaRPr kumimoji="0" lang="kk-KZ" sz="28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415</TotalTime>
  <Words>119</Words>
  <Application>Microsoft Office PowerPoint</Application>
  <PresentationFormat>Произвольный</PresentationFormat>
  <Paragraphs>39</Paragraphs>
  <Slides>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Аспект</vt:lpstr>
      <vt:lpstr>Microsoft Equation 3.0</vt:lpstr>
      <vt:lpstr>  </vt:lpstr>
      <vt:lpstr>Мақсаты:</vt:lpstr>
      <vt:lpstr>Олимпиадаға дайындық бойынша оқушының  жеке жұмыс жоспарының құрылымы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Гульназы Кожагельдинова</dc:creator>
  <cp:lastModifiedBy>я</cp:lastModifiedBy>
  <cp:revision>44</cp:revision>
  <dcterms:created xsi:type="dcterms:W3CDTF">2018-12-12T17:20:59Z</dcterms:created>
  <dcterms:modified xsi:type="dcterms:W3CDTF">2021-02-23T19:37:26Z</dcterms:modified>
</cp:coreProperties>
</file>