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57" r:id="rId3"/>
    <p:sldId id="260" r:id="rId4"/>
    <p:sldId id="274" r:id="rId5"/>
    <p:sldId id="275" r:id="rId6"/>
    <p:sldId id="258" r:id="rId7"/>
    <p:sldId id="263" r:id="rId8"/>
    <p:sldId id="264" r:id="rId9"/>
    <p:sldId id="261" r:id="rId10"/>
    <p:sldId id="266" r:id="rId11"/>
    <p:sldId id="262" r:id="rId12"/>
    <p:sldId id="267" r:id="rId13"/>
    <p:sldId id="265" r:id="rId14"/>
    <p:sldId id="268" r:id="rId15"/>
    <p:sldId id="272" r:id="rId16"/>
    <p:sldId id="270" r:id="rId17"/>
    <p:sldId id="271" r:id="rId18"/>
    <p:sldId id="273" r:id="rId19"/>
    <p:sldId id="276" r:id="rId20"/>
    <p:sldId id="277"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33" autoAdjust="0"/>
    <p:restoredTop sz="94660"/>
  </p:normalViewPr>
  <p:slideViewPr>
    <p:cSldViewPr>
      <p:cViewPr>
        <p:scale>
          <a:sx n="110" d="100"/>
          <a:sy n="110" d="100"/>
        </p:scale>
        <p:origin x="2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B3D9305-E24A-468B-9E06-755444AAA5CA}" type="datetimeFigureOut">
              <a:rPr lang="ru-RU"/>
              <a:pPr>
                <a:defRPr/>
              </a:pPr>
              <a:t>04.02.2021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6C9DA74-C8A7-4D8D-BF73-2F1F8AA8EB02}"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395ECC3-3C8F-4677-BD2A-47212D21208E}" type="datetime1">
              <a:rPr lang="ru-RU"/>
              <a:pPr>
                <a:defRPr/>
              </a:pPr>
              <a:t>04.02.2021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609319A-AD8B-4282-8B1E-8D32557D5548}" type="slidenum">
              <a:rPr lang="ru-RU" altLang="ru-RU"/>
              <a:pPr/>
              <a:t>‹#›</a:t>
            </a:fld>
            <a:endParaRPr lang="ru-RU" altLang="ru-RU"/>
          </a:p>
        </p:txBody>
      </p:sp>
    </p:spTree>
    <p:extLst>
      <p:ext uri="{BB962C8B-B14F-4D97-AF65-F5344CB8AC3E}">
        <p14:creationId xmlns:p14="http://schemas.microsoft.com/office/powerpoint/2010/main" val="310628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7AA52A2-4F51-4C4E-AA20-A5FA3D815CFA}" type="datetime1">
              <a:rPr lang="ru-RU"/>
              <a:pPr>
                <a:defRPr/>
              </a:pPr>
              <a:t>04.02.2021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B1AEFA4-E7F4-47F2-854C-845AD80F6714}" type="slidenum">
              <a:rPr lang="ru-RU" altLang="ru-RU"/>
              <a:pPr/>
              <a:t>‹#›</a:t>
            </a:fld>
            <a:endParaRPr lang="ru-RU" altLang="ru-RU"/>
          </a:p>
        </p:txBody>
      </p:sp>
    </p:spTree>
    <p:extLst>
      <p:ext uri="{BB962C8B-B14F-4D97-AF65-F5344CB8AC3E}">
        <p14:creationId xmlns:p14="http://schemas.microsoft.com/office/powerpoint/2010/main" val="1489147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258567D-3BC5-4631-845D-3F31DEF62932}" type="datetime1">
              <a:rPr lang="ru-RU"/>
              <a:pPr>
                <a:defRPr/>
              </a:pPr>
              <a:t>04.02.2021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878E8273-A404-4D0D-8AA3-BA2CC02C746B}" type="slidenum">
              <a:rPr lang="ru-RU" altLang="ru-RU"/>
              <a:pPr/>
              <a:t>‹#›</a:t>
            </a:fld>
            <a:endParaRPr lang="ru-RU" altLang="ru-RU"/>
          </a:p>
        </p:txBody>
      </p:sp>
    </p:spTree>
    <p:extLst>
      <p:ext uri="{BB962C8B-B14F-4D97-AF65-F5344CB8AC3E}">
        <p14:creationId xmlns:p14="http://schemas.microsoft.com/office/powerpoint/2010/main" val="169951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8B21936-980D-43B4-B57E-DE2DF16A4814}" type="datetime1">
              <a:rPr lang="ru-RU"/>
              <a:pPr>
                <a:defRPr/>
              </a:pPr>
              <a:t>04.02.2021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056CF1C-DB6B-40BC-B253-BB618295A4B9}" type="slidenum">
              <a:rPr lang="ru-RU" altLang="ru-RU"/>
              <a:pPr/>
              <a:t>‹#›</a:t>
            </a:fld>
            <a:endParaRPr lang="ru-RU" altLang="ru-RU"/>
          </a:p>
        </p:txBody>
      </p:sp>
    </p:spTree>
    <p:extLst>
      <p:ext uri="{BB962C8B-B14F-4D97-AF65-F5344CB8AC3E}">
        <p14:creationId xmlns:p14="http://schemas.microsoft.com/office/powerpoint/2010/main" val="41969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E12D2CF-0C92-4149-BE10-B78C458B5A24}" type="datetime1">
              <a:rPr lang="ru-RU"/>
              <a:pPr>
                <a:defRPr/>
              </a:pPr>
              <a:t>04.02.2021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2F14E66E-A307-43BD-917A-ECC1BD08B664}" type="slidenum">
              <a:rPr lang="ru-RU" altLang="ru-RU"/>
              <a:pPr/>
              <a:t>‹#›</a:t>
            </a:fld>
            <a:endParaRPr lang="ru-RU" altLang="ru-RU"/>
          </a:p>
        </p:txBody>
      </p:sp>
    </p:spTree>
    <p:extLst>
      <p:ext uri="{BB962C8B-B14F-4D97-AF65-F5344CB8AC3E}">
        <p14:creationId xmlns:p14="http://schemas.microsoft.com/office/powerpoint/2010/main" val="144973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D71D05A-7F7D-4736-B39C-9F6BF913BA91}" type="datetime1">
              <a:rPr lang="ru-RU"/>
              <a:pPr>
                <a:defRPr/>
              </a:pPr>
              <a:t>04.02.2021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2A17E307-D26D-4A66-A70E-E4DD11957A47}" type="slidenum">
              <a:rPr lang="ru-RU" altLang="ru-RU"/>
              <a:pPr/>
              <a:t>‹#›</a:t>
            </a:fld>
            <a:endParaRPr lang="ru-RU" altLang="ru-RU"/>
          </a:p>
        </p:txBody>
      </p:sp>
    </p:spTree>
    <p:extLst>
      <p:ext uri="{BB962C8B-B14F-4D97-AF65-F5344CB8AC3E}">
        <p14:creationId xmlns:p14="http://schemas.microsoft.com/office/powerpoint/2010/main" val="70507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5615C95-D5EA-495C-8006-8A8FB7E54705}" type="datetime1">
              <a:rPr lang="ru-RU"/>
              <a:pPr>
                <a:defRPr/>
              </a:pPr>
              <a:t>04.02.2021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A8F89617-1C7A-4B3D-B024-9FCFA225F1D0}" type="slidenum">
              <a:rPr lang="ru-RU" altLang="ru-RU"/>
              <a:pPr/>
              <a:t>‹#›</a:t>
            </a:fld>
            <a:endParaRPr lang="ru-RU" altLang="ru-RU"/>
          </a:p>
        </p:txBody>
      </p:sp>
    </p:spTree>
    <p:extLst>
      <p:ext uri="{BB962C8B-B14F-4D97-AF65-F5344CB8AC3E}">
        <p14:creationId xmlns:p14="http://schemas.microsoft.com/office/powerpoint/2010/main" val="217737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5CA79EF-0026-4323-9AD7-BEF1EA7699DB}" type="datetime1">
              <a:rPr lang="ru-RU"/>
              <a:pPr>
                <a:defRPr/>
              </a:pPr>
              <a:t>04.02.2021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E5F0281A-FF7E-4E32-9368-4C41D70FD4CB}" type="slidenum">
              <a:rPr lang="ru-RU" altLang="ru-RU"/>
              <a:pPr/>
              <a:t>‹#›</a:t>
            </a:fld>
            <a:endParaRPr lang="ru-RU" altLang="ru-RU"/>
          </a:p>
        </p:txBody>
      </p:sp>
    </p:spTree>
    <p:extLst>
      <p:ext uri="{BB962C8B-B14F-4D97-AF65-F5344CB8AC3E}">
        <p14:creationId xmlns:p14="http://schemas.microsoft.com/office/powerpoint/2010/main" val="137430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78F982B-A12D-4FA8-8976-8DF10E7031FA}" type="datetime1">
              <a:rPr lang="ru-RU"/>
              <a:pPr>
                <a:defRPr/>
              </a:pPr>
              <a:t>04.02.2021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CD89FDCA-BEFF-43D8-A958-3B4BAF029DD7}" type="slidenum">
              <a:rPr lang="ru-RU" altLang="ru-RU"/>
              <a:pPr/>
              <a:t>‹#›</a:t>
            </a:fld>
            <a:endParaRPr lang="ru-RU" altLang="ru-RU"/>
          </a:p>
        </p:txBody>
      </p:sp>
    </p:spTree>
    <p:extLst>
      <p:ext uri="{BB962C8B-B14F-4D97-AF65-F5344CB8AC3E}">
        <p14:creationId xmlns:p14="http://schemas.microsoft.com/office/powerpoint/2010/main" val="163975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0A5BAE6-A92E-466F-95F6-4F9CFFB55C5B}" type="datetime1">
              <a:rPr lang="ru-RU"/>
              <a:pPr>
                <a:defRPr/>
              </a:pPr>
              <a:t>04.02.2021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F164131B-2384-4933-89D0-73BF0D55A6FC}" type="slidenum">
              <a:rPr lang="ru-RU" altLang="ru-RU"/>
              <a:pPr/>
              <a:t>‹#›</a:t>
            </a:fld>
            <a:endParaRPr lang="ru-RU" altLang="ru-RU"/>
          </a:p>
        </p:txBody>
      </p:sp>
    </p:spTree>
    <p:extLst>
      <p:ext uri="{BB962C8B-B14F-4D97-AF65-F5344CB8AC3E}">
        <p14:creationId xmlns:p14="http://schemas.microsoft.com/office/powerpoint/2010/main" val="394846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4A03717-B912-4DC8-8E83-9911DB1E001F}" type="datetime1">
              <a:rPr lang="ru-RU"/>
              <a:pPr>
                <a:defRPr/>
              </a:pPr>
              <a:t>04.02.2021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DCE3A28-0F45-4D92-90BB-6C09FC3F4BCB}" type="slidenum">
              <a:rPr lang="ru-RU" altLang="ru-RU"/>
              <a:pPr/>
              <a:t>‹#›</a:t>
            </a:fld>
            <a:endParaRPr lang="ru-RU" altLang="ru-RU"/>
          </a:p>
        </p:txBody>
      </p:sp>
    </p:spTree>
    <p:extLst>
      <p:ext uri="{BB962C8B-B14F-4D97-AF65-F5344CB8AC3E}">
        <p14:creationId xmlns:p14="http://schemas.microsoft.com/office/powerpoint/2010/main" val="280754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E43B044F-60C8-4E29-B134-BACD611484CC}" type="datetime1">
              <a:rPr lang="ru-RU"/>
              <a:pPr>
                <a:defRPr/>
              </a:pPr>
              <a:t>04.02.2021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01928C9-11B5-4579-B6B9-169F7785B4D7}"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685800" y="4005064"/>
            <a:ext cx="7772400" cy="1470025"/>
          </a:xfrm>
        </p:spPr>
        <p:txBody>
          <a:bodyPr/>
          <a:lstStyle/>
          <a:p>
            <a:r>
              <a:rPr lang="en-US" altLang="ru-RU" b="1" dirty="0" smtClean="0">
                <a:solidFill>
                  <a:srgbClr val="002060"/>
                </a:solidFill>
                <a:latin typeface="Times New Roman" panose="02020603050405020304" pitchFamily="18" charset="0"/>
                <a:cs typeface="Times New Roman" panose="02020603050405020304" pitchFamily="18" charset="0"/>
              </a:rPr>
              <a:t>PISA</a:t>
            </a:r>
            <a:r>
              <a:rPr lang="kk-KZ" altLang="ru-RU" b="1" dirty="0" smtClean="0">
                <a:solidFill>
                  <a:srgbClr val="002060"/>
                </a:solidFill>
                <a:latin typeface="Times New Roman" panose="02020603050405020304" pitchFamily="18" charset="0"/>
                <a:cs typeface="Times New Roman" panose="02020603050405020304" pitchFamily="18" charset="0"/>
              </a:rPr>
              <a:t> тестерін шешуге оқушыларды қалай дайындау керек</a:t>
            </a:r>
            <a:endParaRPr lang="ru-RU" altLang="ru-RU" b="1" dirty="0" smtClean="0">
              <a:solidFill>
                <a:srgbClr val="002060"/>
              </a:solidFill>
              <a:latin typeface="Times New Roman" panose="02020603050405020304" pitchFamily="18" charset="0"/>
              <a:cs typeface="Times New Roman" panose="02020603050405020304" pitchFamily="18" charset="0"/>
            </a:endParaRPr>
          </a:p>
        </p:txBody>
      </p:sp>
      <p:pic>
        <p:nvPicPr>
          <p:cNvPr id="2052" name="Picture 3" descr="H:\Documents and Settings\Aida\Рабочий стол\текстуры и фоны, клипарты\новеньки картинки\office hilighter roll a hc.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1428750"/>
            <a:ext cx="1023937"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s://krippo.ru/images/22_08_19-2.jpg"/>
          <p:cNvPicPr>
            <a:picLocks noChangeAspect="1" noChangeArrowheads="1"/>
          </p:cNvPicPr>
          <p:nvPr/>
        </p:nvPicPr>
        <p:blipFill rotWithShape="1">
          <a:blip r:embed="rId4">
            <a:extLst>
              <a:ext uri="{28A0092B-C50C-407E-A947-70E740481C1C}">
                <a14:useLocalDpi xmlns:a14="http://schemas.microsoft.com/office/drawing/2010/main" val="0"/>
              </a:ext>
            </a:extLst>
          </a:blip>
          <a:srcRect l="4845" r="4008"/>
          <a:stretch/>
        </p:blipFill>
        <p:spPr bwMode="auto">
          <a:xfrm>
            <a:off x="0" y="188640"/>
            <a:ext cx="9144000" cy="3600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11361" y="6309320"/>
            <a:ext cx="4156972" cy="400110"/>
          </a:xfrm>
          <a:prstGeom prst="rect">
            <a:avLst/>
          </a:prstGeom>
          <a:noFill/>
        </p:spPr>
        <p:txBody>
          <a:bodyPr wrap="none" rtlCol="0">
            <a:spAutoFit/>
          </a:bodyPr>
          <a:lstStyle/>
          <a:p>
            <a:r>
              <a:rPr lang="kk-KZ" sz="2000" b="1" dirty="0" smtClean="0">
                <a:latin typeface="Times New Roman" panose="02020603050405020304" pitchFamily="18" charset="0"/>
                <a:cs typeface="Times New Roman" panose="02020603050405020304" pitchFamily="18" charset="0"/>
              </a:rPr>
              <a:t>Ахшалова Данира Каскирбековна</a:t>
            </a:r>
            <a:endParaRPr lang="ru-RU"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46" y="116632"/>
            <a:ext cx="9155360" cy="1143000"/>
          </a:xfrm>
        </p:spPr>
        <p:txBody>
          <a:bodyPr/>
          <a:lstStyle/>
          <a:p>
            <a:r>
              <a:rPr lang="kk-KZ" sz="4000" b="1" dirty="0" smtClean="0">
                <a:solidFill>
                  <a:srgbClr val="002060"/>
                </a:solidFill>
                <a:latin typeface="Times New Roman" panose="02020603050405020304" pitchFamily="18" charset="0"/>
                <a:cs typeface="Times New Roman" panose="02020603050405020304" pitchFamily="18" charset="0"/>
              </a:rPr>
              <a:t>Суретті толық аяқтап салып шығыңыз</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dirty="0"/>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10</a:t>
            </a:fld>
            <a:endParaRPr lang="ru-RU" altLang="ru-RU"/>
          </a:p>
        </p:txBody>
      </p:sp>
      <p:pic>
        <p:nvPicPr>
          <p:cNvPr id="6" name="Рисунок 5"/>
          <p:cNvPicPr>
            <a:picLocks noChangeAspect="1"/>
          </p:cNvPicPr>
          <p:nvPr/>
        </p:nvPicPr>
        <p:blipFill>
          <a:blip r:embed="rId2"/>
          <a:stretch>
            <a:fillRect/>
          </a:stretch>
        </p:blipFill>
        <p:spPr>
          <a:xfrm>
            <a:off x="611559" y="1484784"/>
            <a:ext cx="1777139" cy="4248472"/>
          </a:xfrm>
          <a:prstGeom prst="rect">
            <a:avLst/>
          </a:prstGeom>
        </p:spPr>
      </p:pic>
      <p:cxnSp>
        <p:nvCxnSpPr>
          <p:cNvPr id="8" name="Прямая соединительная линия 7"/>
          <p:cNvCxnSpPr/>
          <p:nvPr/>
        </p:nvCxnSpPr>
        <p:spPr>
          <a:xfrm flipV="1">
            <a:off x="611559" y="3645024"/>
            <a:ext cx="8512655" cy="36004"/>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4017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1116" y="28600"/>
            <a:ext cx="8229600" cy="1143000"/>
          </a:xfrm>
        </p:spPr>
        <p:txBody>
          <a:bodyPr/>
          <a:lstStyle/>
          <a:p>
            <a:r>
              <a:rPr lang="kk-KZ" b="1" dirty="0" smtClean="0">
                <a:solidFill>
                  <a:srgbClr val="002060"/>
                </a:solidFill>
                <a:latin typeface="Times New Roman" panose="02020603050405020304" pitchFamily="18" charset="0"/>
                <a:cs typeface="Times New Roman" panose="02020603050405020304" pitchFamily="18" charset="0"/>
              </a:rPr>
              <a:t>Креативтілік деңгейі</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11</a:t>
            </a:fld>
            <a:endParaRPr lang="ru-RU" altLang="ru-RU"/>
          </a:p>
        </p:txBody>
      </p:sp>
      <p:pic>
        <p:nvPicPr>
          <p:cNvPr id="6" name="Рисунок 5"/>
          <p:cNvPicPr>
            <a:picLocks noChangeAspect="1"/>
          </p:cNvPicPr>
          <p:nvPr/>
        </p:nvPicPr>
        <p:blipFill rotWithShape="1">
          <a:blip r:embed="rId2"/>
          <a:srcRect l="6011" t="28198" r="7595" b="20153"/>
          <a:stretch/>
        </p:blipFill>
        <p:spPr>
          <a:xfrm>
            <a:off x="28112" y="1171600"/>
            <a:ext cx="9075609" cy="4993703"/>
          </a:xfrm>
          <a:prstGeom prst="rect">
            <a:avLst/>
          </a:prstGeom>
        </p:spPr>
      </p:pic>
    </p:spTree>
    <p:extLst>
      <p:ext uri="{BB962C8B-B14F-4D97-AF65-F5344CB8AC3E}">
        <p14:creationId xmlns:p14="http://schemas.microsoft.com/office/powerpoint/2010/main" val="3843796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323528" y="1229518"/>
            <a:ext cx="8654165" cy="4071690"/>
          </a:xfrm>
          <a:prstGeom prst="rect">
            <a:avLst/>
          </a:prstGeom>
        </p:spPr>
      </p:pic>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12</a:t>
            </a:fld>
            <a:endParaRPr lang="ru-RU" altLang="ru-RU"/>
          </a:p>
        </p:txBody>
      </p:sp>
    </p:spTree>
    <p:extLst>
      <p:ext uri="{BB962C8B-B14F-4D97-AF65-F5344CB8AC3E}">
        <p14:creationId xmlns:p14="http://schemas.microsoft.com/office/powerpoint/2010/main" val="3917924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982"/>
            <a:ext cx="8229600" cy="1143000"/>
          </a:xfrm>
        </p:spPr>
        <p:txBody>
          <a:bodyPr/>
          <a:lstStyle/>
          <a:p>
            <a:r>
              <a:rPr lang="kk-KZ" dirty="0" smtClean="0">
                <a:solidFill>
                  <a:srgbClr val="002060"/>
                </a:solidFill>
                <a:latin typeface="Times New Roman" panose="02020603050405020304" pitchFamily="18" charset="0"/>
                <a:cs typeface="Times New Roman" panose="02020603050405020304" pitchFamily="18" charset="0"/>
              </a:rPr>
              <a:t>Дивергентті(шығармашылық) тапсырмалар</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13</a:t>
            </a:fld>
            <a:endParaRPr lang="ru-RU" altLang="ru-RU"/>
          </a:p>
        </p:txBody>
      </p:sp>
      <p:pic>
        <p:nvPicPr>
          <p:cNvPr id="3074" name="Picture 2" descr="«Монгольская игра»"/>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51" t="12954" r="4191" b="13744"/>
          <a:stretch/>
        </p:blipFill>
        <p:spPr bwMode="auto">
          <a:xfrm>
            <a:off x="119264" y="1628800"/>
            <a:ext cx="4238230" cy="24510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31640" y="1129669"/>
            <a:ext cx="1676293" cy="369332"/>
          </a:xfrm>
          <a:prstGeom prst="rect">
            <a:avLst/>
          </a:prstGeom>
          <a:noFill/>
        </p:spPr>
        <p:txBody>
          <a:bodyPr wrap="none" rtlCol="0">
            <a:spAutoFit/>
          </a:bodyPr>
          <a:lstStyle/>
          <a:p>
            <a:r>
              <a:rPr lang="kk-KZ" dirty="0" smtClean="0">
                <a:latin typeface="Times New Roman" panose="02020603050405020304" pitchFamily="18" charset="0"/>
                <a:cs typeface="Times New Roman" panose="02020603050405020304" pitchFamily="18" charset="0"/>
              </a:rPr>
              <a:t>Моңғол ойыны</a:t>
            </a:r>
            <a:endParaRPr lang="ru-RU" dirty="0">
              <a:latin typeface="Times New Roman" panose="02020603050405020304" pitchFamily="18" charset="0"/>
              <a:cs typeface="Times New Roman" panose="02020603050405020304" pitchFamily="18" charset="0"/>
            </a:endParaRPr>
          </a:p>
        </p:txBody>
      </p:sp>
      <p:pic>
        <p:nvPicPr>
          <p:cNvPr id="3076" name="Picture 4" descr="«Вьетнамская игра»"/>
          <p:cNvPicPr>
            <a:picLocks noChangeAspect="1" noChangeArrowheads="1"/>
          </p:cNvPicPr>
          <p:nvPr/>
        </p:nvPicPr>
        <p:blipFill rotWithShape="1">
          <a:blip r:embed="rId3">
            <a:extLst>
              <a:ext uri="{28A0092B-C50C-407E-A947-70E740481C1C}">
                <a14:useLocalDpi xmlns:a14="http://schemas.microsoft.com/office/drawing/2010/main" val="0"/>
              </a:ext>
            </a:extLst>
          </a:blip>
          <a:srcRect t="19552" b="12018"/>
          <a:stretch/>
        </p:blipFill>
        <p:spPr bwMode="auto">
          <a:xfrm>
            <a:off x="4354542" y="1628800"/>
            <a:ext cx="4628554" cy="24510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11916" y="1222632"/>
            <a:ext cx="1882567" cy="369332"/>
          </a:xfrm>
          <a:prstGeom prst="rect">
            <a:avLst/>
          </a:prstGeom>
          <a:noFill/>
        </p:spPr>
        <p:txBody>
          <a:bodyPr wrap="none" rtlCol="0">
            <a:spAutoFit/>
          </a:bodyPr>
          <a:lstStyle/>
          <a:p>
            <a:r>
              <a:rPr lang="kk-KZ" dirty="0" smtClean="0"/>
              <a:t>Вьетнам ойыны</a:t>
            </a:r>
            <a:endParaRPr lang="ru-RU" dirty="0"/>
          </a:p>
        </p:txBody>
      </p:sp>
      <p:pic>
        <p:nvPicPr>
          <p:cNvPr id="3078" name="Picture 6" descr="Дивергентные задачи на развитие пространственного мышления – преобразование фигу"/>
          <p:cNvPicPr>
            <a:picLocks noChangeAspect="1" noChangeArrowheads="1"/>
          </p:cNvPicPr>
          <p:nvPr/>
        </p:nvPicPr>
        <p:blipFill rotWithShape="1">
          <a:blip r:embed="rId4">
            <a:extLst>
              <a:ext uri="{28A0092B-C50C-407E-A947-70E740481C1C}">
                <a14:useLocalDpi xmlns:a14="http://schemas.microsoft.com/office/drawing/2010/main" val="0"/>
              </a:ext>
            </a:extLst>
          </a:blip>
          <a:srcRect t="39217" b="11904"/>
          <a:stretch/>
        </p:blipFill>
        <p:spPr bwMode="auto">
          <a:xfrm>
            <a:off x="1821988" y="4863954"/>
            <a:ext cx="4873462" cy="17827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51720" y="4377366"/>
            <a:ext cx="4059188" cy="338554"/>
          </a:xfrm>
          <a:prstGeom prst="rect">
            <a:avLst/>
          </a:prstGeom>
          <a:noFill/>
        </p:spPr>
        <p:txBody>
          <a:bodyPr wrap="none" rtlCol="0">
            <a:spAutoFit/>
          </a:bodyPr>
          <a:lstStyle/>
          <a:p>
            <a:r>
              <a:rPr lang="kk-KZ" sz="1600" dirty="0" smtClean="0">
                <a:latin typeface="Times New Roman" panose="02020603050405020304" pitchFamily="18" charset="0"/>
                <a:cs typeface="Times New Roman" panose="02020603050405020304" pitchFamily="18" charset="0"/>
              </a:rPr>
              <a:t>Үш квадрат қалатындай  4 шиды алып таста</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7247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D8B21936-980D-43B4-B57E-DE2DF16A4814}" type="datetime1">
              <a:rPr lang="ru-RU" smtClean="0">
                <a:latin typeface="Times New Roman" panose="02020603050405020304" pitchFamily="18" charset="0"/>
                <a:cs typeface="Times New Roman" panose="02020603050405020304" pitchFamily="18" charset="0"/>
              </a:rPr>
              <a:pPr>
                <a:defRPr/>
              </a:pPr>
              <a:t>04.02.2021</a:t>
            </a:fld>
            <a:endParaRPr lang="ru-RU">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2056CF1C-DB6B-40BC-B253-BB618295A4B9}" type="slidenum">
              <a:rPr lang="ru-RU" altLang="ru-RU" smtClean="0">
                <a:latin typeface="Times New Roman" panose="02020603050405020304" pitchFamily="18" charset="0"/>
                <a:cs typeface="Times New Roman" panose="02020603050405020304" pitchFamily="18" charset="0"/>
              </a:rPr>
              <a:pPr/>
              <a:t>14</a:t>
            </a:fld>
            <a:endParaRPr lang="ru-RU" altLang="ru-RU">
              <a:latin typeface="Times New Roman" panose="02020603050405020304" pitchFamily="18" charset="0"/>
              <a:cs typeface="Times New Roman" panose="02020603050405020304" pitchFamily="18" charset="0"/>
            </a:endParaRPr>
          </a:p>
        </p:txBody>
      </p:sp>
      <p:pic>
        <p:nvPicPr>
          <p:cNvPr id="4098" name="Picture 2" descr="https://srazu.pro/wp-content/uploads/2019/09/4-razviv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2320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9512" y="2204864"/>
            <a:ext cx="8856984" cy="1323439"/>
          </a:xfrm>
          <a:prstGeom prst="rect">
            <a:avLst/>
          </a:prstGeom>
          <a:noFill/>
        </p:spPr>
        <p:txBody>
          <a:bodyPr wrap="square" rtlCol="0">
            <a:spAutoFit/>
          </a:bodyPr>
          <a:lstStyle/>
          <a:p>
            <a:r>
              <a:rPr lang="kk-KZ" sz="1600" b="1" dirty="0" smtClean="0">
                <a:solidFill>
                  <a:srgbClr val="002060"/>
                </a:solidFill>
                <a:latin typeface="Times New Roman" panose="02020603050405020304" pitchFamily="18" charset="0"/>
                <a:cs typeface="Times New Roman" panose="02020603050405020304" pitchFamily="18" charset="0"/>
              </a:rPr>
              <a:t>Үш қазына іздеуші Алекс, Адам және Роберт Оңтүстік Американың джунглиіндегі қазынаны іздеп табуға шешім қабылдайды. Экспедицияға қажет нәрселерді сатып алу үшін Алекс 1000 алтын, Роберт 500 алтын жұмсайды. Ал Адам бірінші табылған қазынаны екі досына бөліп беруге уәде береді. Ұзақ сапардан кейін 6000 алтыны бар қазына табады. Сонда Алекс пен Роберт уәдеге сәйкес қанша алтыннан бөліп алады?</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73524" y="3663591"/>
            <a:ext cx="8779166" cy="646331"/>
          </a:xfrm>
          <a:prstGeom prst="rect">
            <a:avLst/>
          </a:prstGeom>
          <a:noFill/>
        </p:spPr>
        <p:txBody>
          <a:bodyPr wrap="square" rtlCol="0">
            <a:spAutoFit/>
          </a:bodyPr>
          <a:lstStyle/>
          <a:p>
            <a:r>
              <a:rPr lang="kk-KZ" dirty="0" smtClean="0">
                <a:solidFill>
                  <a:srgbClr val="C00000"/>
                </a:solidFill>
                <a:latin typeface="Times New Roman" panose="02020603050405020304" pitchFamily="18" charset="0"/>
                <a:cs typeface="Times New Roman" panose="02020603050405020304" pitchFamily="18" charset="0"/>
              </a:rPr>
              <a:t>- Алекс Робертке қарағанда экспедицияға 2 есе көп алтын жұмсады, сондықтан Алекс 4000 алтын, Роберт 2000 алтын алуы керек</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3524" y="4445210"/>
            <a:ext cx="8593265" cy="646331"/>
          </a:xfrm>
          <a:prstGeom prst="rect">
            <a:avLst/>
          </a:prstGeom>
          <a:noFill/>
        </p:spPr>
        <p:txBody>
          <a:bodyPr wrap="square" rtlCol="0">
            <a:spAutoFit/>
          </a:bodyPr>
          <a:lstStyle/>
          <a:p>
            <a:r>
              <a:rPr lang="kk-KZ" dirty="0" smtClean="0">
                <a:solidFill>
                  <a:srgbClr val="00B050"/>
                </a:solidFill>
                <a:latin typeface="Times New Roman" panose="02020603050405020304" pitchFamily="18" charset="0"/>
                <a:cs typeface="Times New Roman" panose="02020603050405020304" pitchFamily="18" charset="0"/>
              </a:rPr>
              <a:t>-Алекс алдымен 500 алтын алу керек, кейін қалған 5500 алтынды екіге бөліп алады. Алекс 3250 алтын, Роберт  2750 алтын.</a:t>
            </a:r>
            <a:endParaRPr lang="ru-RU" dirty="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73524" y="5242927"/>
            <a:ext cx="8280920" cy="923330"/>
          </a:xfrm>
          <a:prstGeom prst="rect">
            <a:avLst/>
          </a:prstGeom>
          <a:noFill/>
        </p:spPr>
        <p:txBody>
          <a:bodyPr wrap="square" rtlCol="0">
            <a:spAutoFit/>
          </a:bodyPr>
          <a:lstStyle/>
          <a:p>
            <a:r>
              <a:rPr lang="kk-KZ" dirty="0" smtClean="0">
                <a:solidFill>
                  <a:schemeClr val="accent4">
                    <a:lumMod val="50000"/>
                  </a:schemeClr>
                </a:solidFill>
                <a:latin typeface="Times New Roman" panose="02020603050405020304" pitchFamily="18" charset="0"/>
                <a:cs typeface="Times New Roman" panose="02020603050405020304" pitchFamily="18" charset="0"/>
              </a:rPr>
              <a:t>-Алекс алдымен 500 алтын алады. Сосын қалғанын 2:1 қатынасындай бөліп алады, экспедицияға салған үлесіне байланысты. Алекс 4167 алтын, Роберт 1833 алтын.</a:t>
            </a:r>
            <a:endParaRPr lang="ru-RU"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31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143000"/>
          </a:xfrm>
        </p:spPr>
        <p:txBody>
          <a:bodyPr/>
          <a:lstStyle/>
          <a:p>
            <a:r>
              <a:rPr lang="en-US" sz="2400" b="1" dirty="0">
                <a:latin typeface="Times New Roman" panose="02020603050405020304" pitchFamily="18" charset="0"/>
                <a:cs typeface="Times New Roman" panose="02020603050405020304" pitchFamily="18" charset="0"/>
              </a:rPr>
              <a:t>PISA </a:t>
            </a:r>
            <a:r>
              <a:rPr lang="ru-RU" sz="2400" b="1" dirty="0" err="1">
                <a:latin typeface="Times New Roman" panose="02020603050405020304" pitchFamily="18" charset="0"/>
                <a:cs typeface="Times New Roman" panose="02020603050405020304" pitchFamily="18" charset="0"/>
              </a:rPr>
              <a:t>тестіндегі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математикалық</a:t>
            </a:r>
            <a:r>
              <a:rPr lang="ru-RU" sz="2400" b="1" dirty="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тапсырмалары</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оқушыларға</a:t>
            </a:r>
            <a:r>
              <a:rPr lang="ru-RU" sz="2400" b="1" dirty="0"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математиканың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олардың</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өм</a:t>
            </a:r>
            <a:r>
              <a:rPr lang="en-US" sz="2400" b="1" dirty="0" err="1">
                <a:latin typeface="Times New Roman" panose="02020603050405020304" pitchFamily="18" charset="0"/>
                <a:cs typeface="Times New Roman" panose="02020603050405020304" pitchFamily="18" charset="0"/>
              </a:rPr>
              <a:t>i</a:t>
            </a:r>
            <a:r>
              <a:rPr lang="ru-RU" sz="2400" b="1" dirty="0">
                <a:latin typeface="Times New Roman" panose="02020603050405020304" pitchFamily="18" charset="0"/>
                <a:cs typeface="Times New Roman" panose="02020603050405020304" pitchFamily="18" charset="0"/>
              </a:rPr>
              <a:t>р</a:t>
            </a:r>
            <a:r>
              <a:rPr lang="en-US" sz="2400" b="1" dirty="0" err="1">
                <a:latin typeface="Times New Roman" panose="02020603050405020304" pitchFamily="18" charset="0"/>
                <a:cs typeface="Times New Roman" panose="02020603050405020304" pitchFamily="18" charset="0"/>
              </a:rPr>
              <a:t>i</a:t>
            </a:r>
            <a:r>
              <a:rPr lang="ru-RU" sz="2400" b="1" dirty="0" err="1">
                <a:latin typeface="Times New Roman" panose="02020603050405020304" pitchFamily="18" charset="0"/>
                <a:cs typeface="Times New Roman" panose="02020603050405020304" pitchFamily="18" charset="0"/>
              </a:rPr>
              <a:t>нде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қандай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рөл</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атқаратынын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түсінуге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көмектесед</a:t>
            </a:r>
            <a:r>
              <a:rPr lang="en-US" sz="2400" b="1" dirty="0" err="1">
                <a:latin typeface="Times New Roman" panose="02020603050405020304" pitchFamily="18" charset="0"/>
                <a:cs typeface="Times New Roman" panose="02020603050405020304" pitchFamily="18" charset="0"/>
              </a:rPr>
              <a:t>i</a:t>
            </a:r>
            <a:r>
              <a:rPr lang="en-US" sz="2400" b="1" dirty="0">
                <a:latin typeface="Times New Roman" panose="02020603050405020304" pitchFamily="18" charset="0"/>
                <a:cs typeface="Times New Roman" panose="02020603050405020304" pitchFamily="18" charset="0"/>
              </a:rPr>
              <a:t>.</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340768"/>
            <a:ext cx="8229600" cy="4525963"/>
          </a:xfrm>
        </p:spPr>
        <p:txBody>
          <a:bodyPr/>
          <a:lstStyle/>
          <a:p>
            <a:pPr marL="0" indent="0">
              <a:buNone/>
            </a:pPr>
            <a:r>
              <a:rPr lang="ru-RU" sz="2400" dirty="0" err="1">
                <a:latin typeface="Times New Roman" panose="02020603050405020304" pitchFamily="18" charset="0"/>
                <a:cs typeface="Times New Roman" panose="02020603050405020304" pitchFamily="18" charset="0"/>
              </a:rPr>
              <a:t>Математикалық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сауаттылық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ұғымға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оқушылардың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қабілеттіліктері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жатады</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қоршаған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ортада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математика </a:t>
            </a:r>
            <a:r>
              <a:rPr lang="ru-RU" sz="2400" dirty="0" err="1">
                <a:latin typeface="Times New Roman" panose="02020603050405020304" pitchFamily="18" charset="0"/>
                <a:cs typeface="Times New Roman" panose="02020603050405020304" pitchFamily="18" charset="0"/>
              </a:rPr>
              <a:t>арқылы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шешуге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болатын</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мәселелерді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тани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білу</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мәселелерді</a:t>
            </a:r>
            <a:r>
              <a:rPr lang="ru-RU" sz="2400" dirty="0">
                <a:latin typeface="Times New Roman" panose="02020603050405020304" pitchFamily="18" charset="0"/>
                <a:cs typeface="Times New Roman" panose="02020603050405020304" pitchFamily="18" charset="0"/>
              </a:rPr>
              <a:t> математика </a:t>
            </a:r>
            <a:r>
              <a:rPr lang="ru-RU" sz="2400" dirty="0" err="1">
                <a:latin typeface="Times New Roman" panose="02020603050405020304" pitchFamily="18" charset="0"/>
                <a:cs typeface="Times New Roman" panose="02020603050405020304" pitchFamily="18" charset="0"/>
              </a:rPr>
              <a:t>тілінде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құрастыру</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мәселелерді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математикалық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айғақтар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әдістерді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отырып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шешу</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шешімдерде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қолданылған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талдау</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қойылған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мәселелерді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есепке</a:t>
            </a:r>
            <a:r>
              <a:rPr lang="ru-RU" sz="2400" dirty="0">
                <a:latin typeface="Times New Roman" panose="02020603050405020304" pitchFamily="18" charset="0"/>
                <a:cs typeface="Times New Roman" panose="02020603050405020304" pitchFamily="18" charset="0"/>
              </a:rPr>
              <a:t> ала </a:t>
            </a:r>
            <a:r>
              <a:rPr lang="ru-RU" sz="2400" dirty="0" err="1">
                <a:latin typeface="Times New Roman" panose="02020603050405020304" pitchFamily="18" charset="0"/>
                <a:cs typeface="Times New Roman" panose="02020603050405020304" pitchFamily="18" charset="0"/>
              </a:rPr>
              <a:t>отырып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нәтижелерді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түсіндіру</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шешімдердің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нәтижелерін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құрастырып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жазу</a:t>
            </a:r>
            <a:r>
              <a:rPr lang="ru-RU" sz="2400" dirty="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15</a:t>
            </a:fld>
            <a:endParaRPr lang="ru-RU" altLang="ru-RU"/>
          </a:p>
        </p:txBody>
      </p:sp>
    </p:spTree>
    <p:extLst>
      <p:ext uri="{BB962C8B-B14F-4D97-AF65-F5344CB8AC3E}">
        <p14:creationId xmlns:p14="http://schemas.microsoft.com/office/powerpoint/2010/main" val="1322868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547664" y="2204864"/>
            <a:ext cx="5512567" cy="2340957"/>
          </a:xfrm>
          <a:prstGeom prst="rect">
            <a:avLst/>
          </a:prstGeom>
        </p:spPr>
      </p:pic>
      <p:sp>
        <p:nvSpPr>
          <p:cNvPr id="6" name="Прямоугольник 5"/>
          <p:cNvSpPr/>
          <p:nvPr/>
        </p:nvSpPr>
        <p:spPr>
          <a:xfrm>
            <a:off x="251520" y="1124744"/>
            <a:ext cx="8892480" cy="5078313"/>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Маяк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төбесінде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шамы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мұнара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жағалауға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жақын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жүзген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кемелердің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табуына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көмектеседі</a:t>
            </a:r>
            <a:r>
              <a:rPr lang="ru-RU" dirty="0">
                <a:latin typeface="Times New Roman" panose="02020603050405020304" pitchFamily="18" charset="0"/>
                <a:cs typeface="Times New Roman" panose="02020603050405020304" pitchFamily="18" charset="0"/>
              </a:rPr>
              <a:t>. Маяк </a:t>
            </a:r>
            <a:r>
              <a:rPr lang="ru-RU" dirty="0" err="1">
                <a:latin typeface="Times New Roman" panose="02020603050405020304" pitchFamily="18" charset="0"/>
                <a:cs typeface="Times New Roman" panose="02020603050405020304" pitchFamily="18" charset="0"/>
              </a:rPr>
              <a:t>тұрақты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реттілікпен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жарық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сигналдарын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шығарады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маяктың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сигналмен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белгі</a:t>
            </a:r>
            <a:r>
              <a:rPr lang="ru-RU" dirty="0">
                <a:latin typeface="Times New Roman" panose="02020603050405020304" pitchFamily="18" charset="0"/>
                <a:cs typeface="Times New Roman" panose="02020603050405020304" pitchFamily="18" charset="0"/>
              </a:rPr>
              <a:t> беру </a:t>
            </a:r>
            <a:r>
              <a:rPr lang="ru-RU" dirty="0" err="1">
                <a:latin typeface="Times New Roman" panose="02020603050405020304" pitchFamily="18" charset="0"/>
                <a:cs typeface="Times New Roman" panose="02020603050405020304" pitchFamily="18" charset="0"/>
              </a:rPr>
              <a:t>реттілігі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суретте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маяктың</a:t>
            </a:r>
            <a:r>
              <a:rPr lang="ru-RU" dirty="0">
                <a:latin typeface="Times New Roman" panose="02020603050405020304" pitchFamily="18" charset="0"/>
                <a:cs typeface="Times New Roman" panose="02020603050405020304" pitchFamily="18" charset="0"/>
              </a:rPr>
              <a:t> сигнал беру </a:t>
            </a:r>
            <a:r>
              <a:rPr lang="ru-RU" dirty="0" err="1">
                <a:latin typeface="Times New Roman" panose="02020603050405020304" pitchFamily="18" charset="0"/>
                <a:cs typeface="Times New Roman" panose="02020603050405020304" pitchFamily="18" charset="0"/>
              </a:rPr>
              <a:t>тізбегі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көрсетілген</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dirty="0" err="1" smtClean="0">
                <a:latin typeface="Times New Roman" panose="02020603050405020304" pitchFamily="18" charset="0"/>
                <a:cs typeface="Times New Roman" panose="02020603050405020304" pitchFamily="18" charset="0"/>
              </a:rPr>
              <a:t>Жарықтың</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жыпылықтауы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қараңғылық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кезеңдерімен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ауысады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Біраз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кейін</a:t>
            </a:r>
            <a:r>
              <a:rPr lang="ru-RU" dirty="0">
                <a:latin typeface="Times New Roman" panose="02020603050405020304" pitchFamily="18" charset="0"/>
                <a:cs typeface="Times New Roman" panose="02020603050405020304" pitchFamily="18" charset="0"/>
              </a:rPr>
              <a:t> осы </a:t>
            </a:r>
            <a:r>
              <a:rPr lang="ru-RU" dirty="0" err="1">
                <a:latin typeface="Times New Roman" panose="02020603050405020304" pitchFamily="18" charset="0"/>
                <a:cs typeface="Times New Roman" panose="02020603050405020304" pitchFamily="18" charset="0"/>
              </a:rPr>
              <a:t>реттілік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тізбегі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қайталанады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Қайталай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бастағанға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тізбегінің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аталады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Егер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тізбегінің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анықтауға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ұзақтығы</a:t>
            </a:r>
            <a:r>
              <a:rPr lang="ru-RU" dirty="0">
                <a:latin typeface="Times New Roman" panose="02020603050405020304" pitchFamily="18" charset="0"/>
                <a:cs typeface="Times New Roman" panose="02020603050405020304" pitchFamily="18" charset="0"/>
              </a:rPr>
              <a:t> секунд, минут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тіпті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сағатқа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созылатын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аралығының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сызбасын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құрастыру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оңай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Төмендегі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кезеңдердің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қайсысы</a:t>
            </a:r>
            <a:r>
              <a:rPr lang="ru-RU" dirty="0">
                <a:latin typeface="Times New Roman" panose="02020603050405020304" pitchFamily="18" charset="0"/>
                <a:cs typeface="Times New Roman" panose="02020603050405020304" pitchFamily="18" charset="0"/>
              </a:rPr>
              <a:t> осы </a:t>
            </a:r>
            <a:r>
              <a:rPr lang="ru-RU" dirty="0" err="1">
                <a:latin typeface="Times New Roman" panose="02020603050405020304" pitchFamily="18" charset="0"/>
                <a:cs typeface="Times New Roman" panose="02020603050405020304" pitchFamily="18" charset="0"/>
              </a:rPr>
              <a:t>маяктың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тізбегіне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a:t>
            </a:r>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16</a:t>
            </a:fld>
            <a:endParaRPr lang="ru-RU" altLang="ru-RU"/>
          </a:p>
        </p:txBody>
      </p:sp>
      <p:sp>
        <p:nvSpPr>
          <p:cNvPr id="8" name="Прямоугольник 7"/>
          <p:cNvSpPr/>
          <p:nvPr/>
        </p:nvSpPr>
        <p:spPr>
          <a:xfrm>
            <a:off x="3555184" y="188437"/>
            <a:ext cx="1497526" cy="707886"/>
          </a:xfrm>
          <a:prstGeom prst="rect">
            <a:avLst/>
          </a:prstGeom>
        </p:spPr>
        <p:txBody>
          <a:bodyPr wrap="none">
            <a:spAutoFit/>
          </a:bodyPr>
          <a:lstStyle/>
          <a:p>
            <a:r>
              <a:rPr lang="ru-RU" sz="4000" b="1" dirty="0">
                <a:latin typeface="Times New Roman" panose="02020603050405020304" pitchFamily="18" charset="0"/>
                <a:cs typeface="Times New Roman" panose="02020603050405020304" pitchFamily="18" charset="0"/>
              </a:rPr>
              <a:t>Маяк</a:t>
            </a:r>
          </a:p>
        </p:txBody>
      </p:sp>
    </p:spTree>
    <p:extLst>
      <p:ext uri="{BB962C8B-B14F-4D97-AF65-F5344CB8AC3E}">
        <p14:creationId xmlns:p14="http://schemas.microsoft.com/office/powerpoint/2010/main" val="752050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17</a:t>
            </a:fld>
            <a:endParaRPr lang="ru-RU" altLang="ru-RU"/>
          </a:p>
        </p:txBody>
      </p:sp>
      <p:sp>
        <p:nvSpPr>
          <p:cNvPr id="6" name="Прямоугольник 5"/>
          <p:cNvSpPr/>
          <p:nvPr/>
        </p:nvSpPr>
        <p:spPr>
          <a:xfrm>
            <a:off x="107504" y="0"/>
            <a:ext cx="9036496" cy="3416320"/>
          </a:xfrm>
          <a:prstGeom prst="rect">
            <a:avLst/>
          </a:prstGeom>
        </p:spPr>
        <p:txBody>
          <a:bodyPr wrap="square">
            <a:spAutoFit/>
          </a:bodyPr>
          <a:lstStyle/>
          <a:p>
            <a:r>
              <a:rPr lang="en-US" dirty="0">
                <a:solidFill>
                  <a:srgbClr val="000000"/>
                </a:solidFill>
                <a:latin typeface="Times New Roman" panose="02020603050405020304" pitchFamily="18" charset="0"/>
              </a:rPr>
              <a:t>A. 2 </a:t>
            </a:r>
            <a:r>
              <a:rPr lang="ru-RU" dirty="0">
                <a:solidFill>
                  <a:srgbClr val="000000"/>
                </a:solidFill>
                <a:latin typeface="Times New Roman" panose="02020603050405020304" pitchFamily="18" charset="0"/>
              </a:rPr>
              <a:t>секунд </a:t>
            </a:r>
          </a:p>
          <a:p>
            <a:r>
              <a:rPr lang="en-US" dirty="0">
                <a:solidFill>
                  <a:srgbClr val="000000"/>
                </a:solidFill>
                <a:latin typeface="Times New Roman" panose="02020603050405020304" pitchFamily="18" charset="0"/>
              </a:rPr>
              <a:t>B. 3 </a:t>
            </a:r>
            <a:r>
              <a:rPr lang="ru-RU" dirty="0">
                <a:solidFill>
                  <a:srgbClr val="000000"/>
                </a:solidFill>
                <a:latin typeface="Times New Roman" panose="02020603050405020304" pitchFamily="18" charset="0"/>
              </a:rPr>
              <a:t>секунд </a:t>
            </a:r>
          </a:p>
          <a:p>
            <a:r>
              <a:rPr lang="en-US" dirty="0">
                <a:solidFill>
                  <a:srgbClr val="000000"/>
                </a:solidFill>
                <a:latin typeface="Times New Roman" panose="02020603050405020304" pitchFamily="18" charset="0"/>
              </a:rPr>
              <a:t>C. 5 </a:t>
            </a:r>
            <a:r>
              <a:rPr lang="ru-RU" dirty="0">
                <a:solidFill>
                  <a:srgbClr val="000000"/>
                </a:solidFill>
                <a:latin typeface="Times New Roman" panose="02020603050405020304" pitchFamily="18" charset="0"/>
              </a:rPr>
              <a:t>секунд </a:t>
            </a:r>
          </a:p>
          <a:p>
            <a:r>
              <a:rPr lang="en-US" dirty="0">
                <a:solidFill>
                  <a:srgbClr val="000000"/>
                </a:solidFill>
                <a:latin typeface="Times New Roman" panose="02020603050405020304" pitchFamily="18" charset="0"/>
              </a:rPr>
              <a:t>D. 12 </a:t>
            </a:r>
            <a:r>
              <a:rPr lang="ru-RU" dirty="0">
                <a:solidFill>
                  <a:srgbClr val="000000"/>
                </a:solidFill>
                <a:latin typeface="Times New Roman" panose="02020603050405020304" pitchFamily="18" charset="0"/>
              </a:rPr>
              <a:t>секунд </a:t>
            </a:r>
          </a:p>
          <a:p>
            <a:r>
              <a:rPr lang="ru-RU" dirty="0">
                <a:solidFill>
                  <a:srgbClr val="000000"/>
                </a:solidFill>
                <a:latin typeface="Times New Roman" panose="02020603050405020304" pitchFamily="18" charset="0"/>
              </a:rPr>
              <a:t>Маяк </a:t>
            </a:r>
            <a:r>
              <a:rPr lang="ru-RU" dirty="0" err="1">
                <a:solidFill>
                  <a:srgbClr val="000000"/>
                </a:solidFill>
                <a:latin typeface="Times New Roman" panose="02020603050405020304" pitchFamily="18" charset="0"/>
              </a:rPr>
              <a:t>бір</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минуттың</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ішінде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неше</a:t>
            </a:r>
            <a:r>
              <a:rPr lang="ru-RU" dirty="0">
                <a:solidFill>
                  <a:srgbClr val="000000"/>
                </a:solidFill>
                <a:latin typeface="Times New Roman" panose="02020603050405020304" pitchFamily="18" charset="0"/>
              </a:rPr>
              <a:t> секунд </a:t>
            </a:r>
            <a:r>
              <a:rPr lang="ru-RU" dirty="0" err="1">
                <a:solidFill>
                  <a:srgbClr val="000000"/>
                </a:solidFill>
                <a:latin typeface="Times New Roman" panose="02020603050405020304" pitchFamily="18" charset="0"/>
              </a:rPr>
              <a:t>жарық</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сигналын</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шығарып</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тұрады</a:t>
            </a:r>
            <a:r>
              <a:rPr lang="ru-RU"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A. 4 </a:t>
            </a:r>
          </a:p>
          <a:p>
            <a:r>
              <a:rPr lang="en-US" dirty="0">
                <a:solidFill>
                  <a:srgbClr val="000000"/>
                </a:solidFill>
                <a:latin typeface="Times New Roman" panose="02020603050405020304" pitchFamily="18" charset="0"/>
              </a:rPr>
              <a:t>B. 12 </a:t>
            </a:r>
          </a:p>
          <a:p>
            <a:r>
              <a:rPr lang="en-US" dirty="0">
                <a:solidFill>
                  <a:srgbClr val="000000"/>
                </a:solidFill>
                <a:latin typeface="Times New Roman" panose="02020603050405020304" pitchFamily="18" charset="0"/>
              </a:rPr>
              <a:t>C. 20 </a:t>
            </a:r>
          </a:p>
          <a:p>
            <a:r>
              <a:rPr lang="en-US" dirty="0">
                <a:solidFill>
                  <a:srgbClr val="000000"/>
                </a:solidFill>
                <a:latin typeface="Times New Roman" panose="02020603050405020304" pitchFamily="18" charset="0"/>
              </a:rPr>
              <a:t>D. 24 </a:t>
            </a:r>
          </a:p>
          <a:p>
            <a:r>
              <a:rPr lang="ru-RU" dirty="0" err="1">
                <a:solidFill>
                  <a:srgbClr val="000000"/>
                </a:solidFill>
                <a:latin typeface="Times New Roman" panose="02020603050405020304" pitchFamily="18" charset="0"/>
              </a:rPr>
              <a:t>Төменде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ұсынылған</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кестеде</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әр</a:t>
            </a:r>
            <a:r>
              <a:rPr lang="ru-RU" dirty="0">
                <a:solidFill>
                  <a:srgbClr val="000000"/>
                </a:solidFill>
                <a:latin typeface="Times New Roman" panose="02020603050405020304" pitchFamily="18" charset="0"/>
              </a:rPr>
              <a:t> минут </a:t>
            </a:r>
            <a:r>
              <a:rPr lang="ru-RU" dirty="0" err="1">
                <a:solidFill>
                  <a:srgbClr val="000000"/>
                </a:solidFill>
                <a:latin typeface="Times New Roman" panose="02020603050405020304" pitchFamily="18" charset="0"/>
              </a:rPr>
              <a:t>сайын</a:t>
            </a:r>
            <a:r>
              <a:rPr lang="ru-RU" dirty="0">
                <a:solidFill>
                  <a:srgbClr val="000000"/>
                </a:solidFill>
                <a:latin typeface="Times New Roman" panose="02020603050405020304" pitchFamily="18" charset="0"/>
              </a:rPr>
              <a:t> 30 </a:t>
            </a:r>
            <a:r>
              <a:rPr lang="ru-RU" dirty="0" err="1">
                <a:solidFill>
                  <a:srgbClr val="000000"/>
                </a:solidFill>
                <a:latin typeface="Times New Roman" panose="02020603050405020304" pitchFamily="18" charset="0"/>
              </a:rPr>
              <a:t>секундқа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жанатын</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маяктың</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жарық</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сигналдарының</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ықтимал</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реттілік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тізбегінің</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кестесін</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құрастырыңыз</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Бұл</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реттілік</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тізбегінің</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кезеңі</a:t>
            </a:r>
            <a:r>
              <a:rPr lang="ru-RU" dirty="0">
                <a:solidFill>
                  <a:srgbClr val="000000"/>
                </a:solidFill>
                <a:latin typeface="Times New Roman" panose="02020603050405020304" pitchFamily="18" charset="0"/>
              </a:rPr>
              <a:t> 6</a:t>
            </a:r>
            <a:r>
              <a:rPr lang="ru-RU" dirty="0" smtClean="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секундқа</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тең</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болуы</a:t>
            </a:r>
            <a:r>
              <a:rPr lang="ru-RU" dirty="0">
                <a:solidFill>
                  <a:srgbClr val="000000"/>
                </a:solidFill>
                <a:latin typeface="Times New Roman" panose="02020603050405020304" pitchFamily="18" charset="0"/>
              </a:rPr>
              <a:t> </a:t>
            </a:r>
            <a:r>
              <a:rPr lang="ru-RU" dirty="0" err="1">
                <a:solidFill>
                  <a:srgbClr val="000000"/>
                </a:solidFill>
                <a:latin typeface="Times New Roman" panose="02020603050405020304" pitchFamily="18" charset="0"/>
              </a:rPr>
              <a:t>тиіс</a:t>
            </a:r>
            <a:r>
              <a:rPr lang="ru-RU" dirty="0">
                <a:solidFill>
                  <a:srgbClr val="000000"/>
                </a:solidFill>
                <a:latin typeface="Times New Roman" panose="02020603050405020304" pitchFamily="18" charset="0"/>
              </a:rPr>
              <a:t>. </a:t>
            </a:r>
          </a:p>
        </p:txBody>
      </p:sp>
      <p:pic>
        <p:nvPicPr>
          <p:cNvPr id="7" name="Рисунок 6"/>
          <p:cNvPicPr>
            <a:picLocks noChangeAspect="1"/>
          </p:cNvPicPr>
          <p:nvPr/>
        </p:nvPicPr>
        <p:blipFill>
          <a:blip r:embed="rId2"/>
          <a:stretch>
            <a:fillRect/>
          </a:stretch>
        </p:blipFill>
        <p:spPr>
          <a:xfrm>
            <a:off x="1115616" y="3701614"/>
            <a:ext cx="6048672" cy="3019861"/>
          </a:xfrm>
          <a:prstGeom prst="rect">
            <a:avLst/>
          </a:prstGeom>
        </p:spPr>
      </p:pic>
    </p:spTree>
    <p:extLst>
      <p:ext uri="{BB962C8B-B14F-4D97-AF65-F5344CB8AC3E}">
        <p14:creationId xmlns:p14="http://schemas.microsoft.com/office/powerpoint/2010/main" val="1964719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18</a:t>
            </a:fld>
            <a:endParaRPr lang="ru-RU" altLang="ru-RU"/>
          </a:p>
        </p:txBody>
      </p:sp>
      <p:pic>
        <p:nvPicPr>
          <p:cNvPr id="6" name="Рисунок 5"/>
          <p:cNvPicPr>
            <a:picLocks noChangeAspect="1"/>
          </p:cNvPicPr>
          <p:nvPr/>
        </p:nvPicPr>
        <p:blipFill rotWithShape="1">
          <a:blip r:embed="rId2"/>
          <a:srcRect l="7076" t="16371" r="7271" b="12251"/>
          <a:stretch/>
        </p:blipFill>
        <p:spPr>
          <a:xfrm>
            <a:off x="0" y="0"/>
            <a:ext cx="9289032" cy="6237312"/>
          </a:xfrm>
          <a:prstGeom prst="rect">
            <a:avLst/>
          </a:prstGeom>
        </p:spPr>
      </p:pic>
    </p:spTree>
    <p:extLst>
      <p:ext uri="{BB962C8B-B14F-4D97-AF65-F5344CB8AC3E}">
        <p14:creationId xmlns:p14="http://schemas.microsoft.com/office/powerpoint/2010/main" val="2470034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a:srcRect l="19453" t="16542" r="19452" b="5500"/>
          <a:stretch/>
        </p:blipFill>
        <p:spPr>
          <a:xfrm>
            <a:off x="1043608" y="96050"/>
            <a:ext cx="6408712" cy="6542226"/>
          </a:xfrm>
          <a:prstGeom prst="rect">
            <a:avLst/>
          </a:prstGeom>
        </p:spPr>
      </p:pic>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19</a:t>
            </a:fld>
            <a:endParaRPr lang="ru-RU" altLang="ru-RU"/>
          </a:p>
        </p:txBody>
      </p:sp>
    </p:spTree>
    <p:extLst>
      <p:ext uri="{BB962C8B-B14F-4D97-AF65-F5344CB8AC3E}">
        <p14:creationId xmlns:p14="http://schemas.microsoft.com/office/powerpoint/2010/main" val="156261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kk-KZ" altLang="ru-RU" dirty="0" smtClean="0"/>
              <a:t>Мақсаты:</a:t>
            </a:r>
            <a:endParaRPr lang="ru-RU" altLang="ru-RU" dirty="0" smtClean="0"/>
          </a:p>
        </p:txBody>
      </p:sp>
      <p:sp>
        <p:nvSpPr>
          <p:cNvPr id="3075" name="Содержимое 2"/>
          <p:cNvSpPr>
            <a:spLocks noGrp="1"/>
          </p:cNvSpPr>
          <p:nvPr>
            <p:ph idx="1"/>
          </p:nvPr>
        </p:nvSpPr>
        <p:spPr/>
        <p:txBody>
          <a:bodyPr/>
          <a:lstStyle/>
          <a:p>
            <a:pPr>
              <a:buFont typeface="Wingdings" panose="05000000000000000000" pitchFamily="2" charset="2"/>
              <a:buChar char="v"/>
            </a:pPr>
            <a:r>
              <a:rPr lang="kk-KZ" altLang="ru-RU" dirty="0" smtClean="0"/>
              <a:t>Оқу мен оқытудағы 21-ғасыр дағдыларын анықтау</a:t>
            </a:r>
          </a:p>
          <a:p>
            <a:pPr>
              <a:buFont typeface="Wingdings" panose="05000000000000000000" pitchFamily="2" charset="2"/>
              <a:buChar char="v"/>
            </a:pPr>
            <a:r>
              <a:rPr lang="kk-KZ" altLang="ru-RU" dirty="0"/>
              <a:t>Р</a:t>
            </a:r>
            <a:r>
              <a:rPr lang="en-US" altLang="ru-RU" dirty="0" smtClean="0"/>
              <a:t>ISA</a:t>
            </a:r>
            <a:r>
              <a:rPr lang="kk-KZ" altLang="ru-RU" dirty="0" smtClean="0"/>
              <a:t> 2021 халықаралық тестілеуге оқушыларды дайындау</a:t>
            </a:r>
            <a:endParaRPr lang="ru-RU" altLang="ru-RU" dirty="0" smtClean="0"/>
          </a:p>
        </p:txBody>
      </p:sp>
      <p:sp>
        <p:nvSpPr>
          <p:cNvPr id="4" name="Дата 3"/>
          <p:cNvSpPr>
            <a:spLocks noGrp="1"/>
          </p:cNvSpPr>
          <p:nvPr>
            <p:ph type="dt" sz="quarter" idx="10"/>
          </p:nvPr>
        </p:nvSpPr>
        <p:spPr/>
        <p:txBody>
          <a:bodyPr/>
          <a:lstStyle/>
          <a:p>
            <a:pPr>
              <a:defRPr/>
            </a:pPr>
            <a:fld id="{DB31DA55-D1D1-48E3-9DCB-C999AD834EC8}" type="datetime1">
              <a:rPr lang="ru-RU"/>
              <a:pPr>
                <a:defRPr/>
              </a:pPr>
              <a:t>04.02.2021</a:t>
            </a:fld>
            <a:endParaRPr lang="ru-RU"/>
          </a:p>
        </p:txBody>
      </p:sp>
      <p:sp>
        <p:nvSpPr>
          <p:cNvPr id="5" name="Номер слайда 4"/>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BE7FFD1-5908-4D61-829F-41505CED434E}" type="slidenum">
              <a:rPr lang="ru-RU" altLang="ru-RU">
                <a:solidFill>
                  <a:srgbClr val="898989"/>
                </a:solidFill>
              </a:rPr>
              <a:pPr/>
              <a:t>2</a:t>
            </a:fld>
            <a:endParaRPr lang="ru-RU" altLang="ru-RU">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20</a:t>
            </a:fld>
            <a:endParaRPr lang="ru-RU" altLang="ru-RU"/>
          </a:p>
        </p:txBody>
      </p:sp>
      <p:sp>
        <p:nvSpPr>
          <p:cNvPr id="6" name="Прямоугольник 5"/>
          <p:cNvSpPr/>
          <p:nvPr/>
        </p:nvSpPr>
        <p:spPr>
          <a:xfrm>
            <a:off x="107504" y="1988840"/>
            <a:ext cx="9194248" cy="2554545"/>
          </a:xfrm>
          <a:prstGeom prst="rect">
            <a:avLst/>
          </a:prstGeom>
          <a:noFill/>
        </p:spPr>
        <p:txBody>
          <a:bodyPr wrap="none" lIns="91440" tIns="45720" rIns="91440" bIns="45720">
            <a:spAutoFit/>
          </a:bodyPr>
          <a:lstStyle/>
          <a:p>
            <a:pPr algn="ctr"/>
            <a:r>
              <a:rPr lang="ru-RU" sz="8000" b="1"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Назарларыңызға</a:t>
            </a:r>
            <a:r>
              <a:rPr lang="ru-RU"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t>
            </a:r>
          </a:p>
          <a:p>
            <a:pPr algn="ctr"/>
            <a:r>
              <a:rPr lang="ru-RU"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РАХМЕТ!</a:t>
            </a:r>
            <a:endParaRPr lang="ru-RU"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783815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558" y="327379"/>
            <a:ext cx="8229600" cy="1143000"/>
          </a:xfrm>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PISA-2021</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3</a:t>
            </a:fld>
            <a:endParaRPr lang="ru-RU" altLang="ru-RU"/>
          </a:p>
        </p:txBody>
      </p:sp>
      <p:sp>
        <p:nvSpPr>
          <p:cNvPr id="6" name="Прямоугольник 5"/>
          <p:cNvSpPr/>
          <p:nvPr/>
        </p:nvSpPr>
        <p:spPr>
          <a:xfrm>
            <a:off x="719572" y="1486910"/>
            <a:ext cx="8244916" cy="1815882"/>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Қазіргі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таңда</a:t>
            </a:r>
            <a:r>
              <a:rPr lang="ru-RU"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PISA </a:t>
            </a:r>
            <a:r>
              <a:rPr lang="ru-RU" sz="2800" dirty="0" err="1" smtClean="0">
                <a:latin typeface="Times New Roman" panose="02020603050405020304" pitchFamily="18" charset="0"/>
                <a:cs typeface="Times New Roman" panose="02020603050405020304" pitchFamily="18" charset="0"/>
              </a:rPr>
              <a:t>жобасы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әртүрлі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опциларды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оның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ішінде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қаржы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сауаттылығы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мәселені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бірлесіп</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шешу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жаһандық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құзыреттілік</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бағыттарын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ұсынуда</a:t>
            </a:r>
            <a:endParaRPr lang="ru-RU" sz="2800"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3491880" y="3817000"/>
            <a:ext cx="1872208" cy="2060776"/>
          </a:xfrm>
          <a:prstGeom prst="rect">
            <a:avLst/>
          </a:prstGeom>
        </p:spPr>
      </p:pic>
      <p:pic>
        <p:nvPicPr>
          <p:cNvPr id="8" name="Рисунок 7"/>
          <p:cNvPicPr>
            <a:picLocks noChangeAspect="1"/>
          </p:cNvPicPr>
          <p:nvPr/>
        </p:nvPicPr>
        <p:blipFill>
          <a:blip r:embed="rId3"/>
          <a:stretch>
            <a:fillRect/>
          </a:stretch>
        </p:blipFill>
        <p:spPr>
          <a:xfrm>
            <a:off x="827584" y="3625856"/>
            <a:ext cx="2039833" cy="2304256"/>
          </a:xfrm>
          <a:prstGeom prst="rect">
            <a:avLst/>
          </a:prstGeom>
        </p:spPr>
      </p:pic>
      <p:pic>
        <p:nvPicPr>
          <p:cNvPr id="9" name="Рисунок 8"/>
          <p:cNvPicPr>
            <a:picLocks noChangeAspect="1"/>
          </p:cNvPicPr>
          <p:nvPr/>
        </p:nvPicPr>
        <p:blipFill>
          <a:blip r:embed="rId4"/>
          <a:stretch>
            <a:fillRect/>
          </a:stretch>
        </p:blipFill>
        <p:spPr>
          <a:xfrm>
            <a:off x="6156176" y="3573016"/>
            <a:ext cx="1872208" cy="2357096"/>
          </a:xfrm>
          <a:prstGeom prst="rect">
            <a:avLst/>
          </a:prstGeom>
        </p:spPr>
      </p:pic>
    </p:spTree>
    <p:extLst>
      <p:ext uri="{BB962C8B-B14F-4D97-AF65-F5344CB8AC3E}">
        <p14:creationId xmlns:p14="http://schemas.microsoft.com/office/powerpoint/2010/main" val="2520412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lstStyle/>
          <a:p>
            <a:r>
              <a:rPr lang="en-US" sz="3600" b="1" dirty="0" smtClean="0">
                <a:solidFill>
                  <a:srgbClr val="002060"/>
                </a:solidFill>
                <a:latin typeface="Times New Roman" panose="02020603050405020304" pitchFamily="18" charset="0"/>
                <a:cs typeface="Times New Roman" panose="02020603050405020304" pitchFamily="18" charset="0"/>
              </a:rPr>
              <a:t>PISA</a:t>
            </a:r>
            <a:r>
              <a:rPr lang="kk-KZ" sz="3600" b="1" dirty="0" smtClean="0">
                <a:solidFill>
                  <a:srgbClr val="002060"/>
                </a:solidFill>
                <a:latin typeface="Times New Roman" panose="02020603050405020304" pitchFamily="18" charset="0"/>
                <a:cs typeface="Times New Roman" panose="02020603050405020304" pitchFamily="18" charset="0"/>
              </a:rPr>
              <a:t>-2018 жыл нәтижелері</a:t>
            </a:r>
            <a:r>
              <a:rPr lang="en-US" sz="3600" b="1" dirty="0" smtClean="0">
                <a:solidFill>
                  <a:srgbClr val="002060"/>
                </a:solidFill>
                <a:latin typeface="Times New Roman" panose="02020603050405020304" pitchFamily="18" charset="0"/>
                <a:cs typeface="Times New Roman" panose="02020603050405020304" pitchFamily="18" charset="0"/>
              </a:rPr>
              <a:t> </a:t>
            </a:r>
            <a:r>
              <a:rPr lang="kk-KZ" sz="3600" b="1" dirty="0" smtClean="0">
                <a:solidFill>
                  <a:srgbClr val="002060"/>
                </a:solidFill>
                <a:latin typeface="Times New Roman" panose="02020603050405020304" pitchFamily="18" charset="0"/>
                <a:cs typeface="Times New Roman" panose="02020603050405020304" pitchFamily="18" charset="0"/>
              </a:rPr>
              <a:t/>
            </a:r>
            <a:br>
              <a:rPr lang="kk-KZ" sz="3600" b="1" dirty="0" smtClean="0">
                <a:solidFill>
                  <a:srgbClr val="002060"/>
                </a:solidFill>
                <a:latin typeface="Times New Roman" panose="02020603050405020304" pitchFamily="18" charset="0"/>
                <a:cs typeface="Times New Roman" panose="02020603050405020304" pitchFamily="18" charset="0"/>
              </a:rPr>
            </a:br>
            <a:r>
              <a:rPr lang="kk-KZ" sz="3600" b="1" dirty="0" smtClean="0">
                <a:solidFill>
                  <a:srgbClr val="002060"/>
                </a:solidFill>
                <a:latin typeface="Times New Roman" panose="02020603050405020304" pitchFamily="18" charset="0"/>
                <a:cs typeface="Times New Roman" panose="02020603050405020304" pitchFamily="18" charset="0"/>
              </a:rPr>
              <a:t>(79 мемлекет)</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4</a:t>
            </a:fld>
            <a:endParaRPr lang="ru-RU" altLang="ru-RU"/>
          </a:p>
        </p:txBody>
      </p:sp>
      <p:pic>
        <p:nvPicPr>
          <p:cNvPr id="6" name="Рисунок 5"/>
          <p:cNvPicPr>
            <a:picLocks noChangeAspect="1"/>
          </p:cNvPicPr>
          <p:nvPr/>
        </p:nvPicPr>
        <p:blipFill>
          <a:blip r:embed="rId2"/>
          <a:stretch>
            <a:fillRect/>
          </a:stretch>
        </p:blipFill>
        <p:spPr>
          <a:xfrm>
            <a:off x="179512" y="1124744"/>
            <a:ext cx="8720062" cy="4908498"/>
          </a:xfrm>
          <a:prstGeom prst="rect">
            <a:avLst/>
          </a:prstGeom>
        </p:spPr>
      </p:pic>
      <p:sp>
        <p:nvSpPr>
          <p:cNvPr id="7" name="TextBox 6"/>
          <p:cNvSpPr txBox="1"/>
          <p:nvPr/>
        </p:nvSpPr>
        <p:spPr>
          <a:xfrm>
            <a:off x="1318359" y="6033242"/>
            <a:ext cx="2069669" cy="369332"/>
          </a:xfrm>
          <a:prstGeom prst="rect">
            <a:avLst/>
          </a:prstGeom>
          <a:noFill/>
        </p:spPr>
        <p:txBody>
          <a:bodyPr wrap="none" rtlCol="0">
            <a:spAutoFit/>
          </a:bodyPr>
          <a:lstStyle/>
          <a:p>
            <a:r>
              <a:rPr lang="kk-KZ" dirty="0" smtClean="0"/>
              <a:t>Орташа 489 балл</a:t>
            </a:r>
            <a:endParaRPr lang="ru-RU" dirty="0"/>
          </a:p>
        </p:txBody>
      </p:sp>
    </p:spTree>
    <p:extLst>
      <p:ext uri="{BB962C8B-B14F-4D97-AF65-F5344CB8AC3E}">
        <p14:creationId xmlns:p14="http://schemas.microsoft.com/office/powerpoint/2010/main" val="3963126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 name="Picture 2" descr="New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204" t="3587" r="2023" b="5237"/>
          <a:stretch/>
        </p:blipFill>
        <p:spPr bwMode="auto">
          <a:xfrm>
            <a:off x="-108519" y="34098"/>
            <a:ext cx="9252520" cy="632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7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PISA-2021</a:t>
            </a:r>
            <a:endParaRPr lang="ru-RU" dirty="0"/>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6" name="TextBox 5"/>
          <p:cNvSpPr txBox="1"/>
          <p:nvPr/>
        </p:nvSpPr>
        <p:spPr>
          <a:xfrm>
            <a:off x="899592" y="1484784"/>
            <a:ext cx="7787208" cy="415498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PISA-2021 </a:t>
            </a:r>
            <a:r>
              <a:rPr lang="kk-KZ" sz="2400" dirty="0">
                <a:latin typeface="Times New Roman" panose="02020603050405020304" pitchFamily="18" charset="0"/>
                <a:cs typeface="Times New Roman" panose="02020603050405020304" pitchFamily="18" charset="0"/>
              </a:rPr>
              <a:t>зерттеуіне 88 </a:t>
            </a:r>
            <a:r>
              <a:rPr lang="kk-KZ" sz="2400" dirty="0" smtClean="0">
                <a:latin typeface="Times New Roman" panose="02020603050405020304" pitchFamily="18" charset="0"/>
                <a:cs typeface="Times New Roman" panose="02020603050405020304" pitchFamily="18" charset="0"/>
              </a:rPr>
              <a:t>ел қатысады. </a:t>
            </a:r>
            <a:endParaRPr lang="kk-KZ" sz="2400" dirty="0">
              <a:latin typeface="Times New Roman" panose="02020603050405020304" pitchFamily="18" charset="0"/>
              <a:cs typeface="Times New Roman" panose="02020603050405020304" pitchFamily="18" charset="0"/>
            </a:endParaRPr>
          </a:p>
          <a:p>
            <a:r>
              <a:rPr lang="kk-KZ" sz="2400" dirty="0" smtClean="0">
                <a:latin typeface="Times New Roman" panose="02020603050405020304" pitchFamily="18" charset="0"/>
                <a:cs typeface="Times New Roman" panose="02020603050405020304" pitchFamily="18" charset="0"/>
              </a:rPr>
              <a:t>-Эканомикалық ынтымақтастық және даму ұйымы оқу жетістіктерін бағалаудың төртінші бағыты ретінде «Жахандық» құзыреттілік бағыты енгізілген. Басты бағыт «Математикалық сауаттылық» алынып отыр. </a:t>
            </a:r>
          </a:p>
          <a:p>
            <a:r>
              <a:rPr lang="kk-KZ" sz="2400" dirty="0" smtClean="0">
                <a:latin typeface="Times New Roman" panose="02020603050405020304" pitchFamily="18" charset="0"/>
                <a:cs typeface="Times New Roman" panose="02020603050405020304" pitchFamily="18" charset="0"/>
              </a:rPr>
              <a:t>«Математикалық сауаттылық» аспектілері</a:t>
            </a:r>
          </a:p>
          <a:p>
            <a:pPr marL="342900" indent="-342900">
              <a:buFont typeface="Wingdings" panose="05000000000000000000" pitchFamily="2" charset="2"/>
              <a:buChar char="q"/>
            </a:pPr>
            <a:r>
              <a:rPr lang="kk-KZ" sz="2400" dirty="0" smtClean="0">
                <a:latin typeface="Times New Roman" panose="02020603050405020304" pitchFamily="18" charset="0"/>
                <a:cs typeface="Times New Roman" panose="02020603050405020304" pitchFamily="18" charset="0"/>
              </a:rPr>
              <a:t>Өзгерістер мен тәуелділіктер</a:t>
            </a:r>
          </a:p>
          <a:p>
            <a:pPr marL="342900" indent="-342900">
              <a:buFont typeface="Wingdings" panose="05000000000000000000" pitchFamily="2" charset="2"/>
              <a:buChar char="q"/>
            </a:pPr>
            <a:r>
              <a:rPr lang="kk-KZ" sz="2400" dirty="0" smtClean="0">
                <a:latin typeface="Times New Roman" panose="02020603050405020304" pitchFamily="18" charset="0"/>
                <a:cs typeface="Times New Roman" panose="02020603050405020304" pitchFamily="18" charset="0"/>
              </a:rPr>
              <a:t>Кеңістік және пішін</a:t>
            </a:r>
          </a:p>
          <a:p>
            <a:pPr marL="342900" indent="-342900">
              <a:buFont typeface="Wingdings" panose="05000000000000000000" pitchFamily="2" charset="2"/>
              <a:buChar char="q"/>
            </a:pPr>
            <a:r>
              <a:rPr lang="kk-KZ" sz="2400" dirty="0" smtClean="0">
                <a:latin typeface="Times New Roman" panose="02020603050405020304" pitchFamily="18" charset="0"/>
                <a:cs typeface="Times New Roman" panose="02020603050405020304" pitchFamily="18" charset="0"/>
              </a:rPr>
              <a:t>Белгісіздік және деректер</a:t>
            </a:r>
          </a:p>
          <a:p>
            <a:pPr marL="342900" indent="-342900">
              <a:buFont typeface="Wingdings" panose="05000000000000000000" pitchFamily="2" charset="2"/>
              <a:buChar char="q"/>
            </a:pPr>
            <a:r>
              <a:rPr lang="kk-KZ" sz="2400" dirty="0" smtClean="0">
                <a:latin typeface="Times New Roman" panose="02020603050405020304" pitchFamily="18" charset="0"/>
                <a:cs typeface="Times New Roman" panose="02020603050405020304" pitchFamily="18" charset="0"/>
              </a:rPr>
              <a:t>Сан</a:t>
            </a:r>
          </a:p>
          <a:p>
            <a:endParaRPr lang="ru-RU" sz="2400" dirty="0">
              <a:latin typeface="Times New Roman" panose="02020603050405020304" pitchFamily="18" charset="0"/>
              <a:cs typeface="Times New Roman" panose="02020603050405020304" pitchFamily="18" charset="0"/>
            </a:endParaRPr>
          </a:p>
        </p:txBody>
      </p:sp>
      <p:pic>
        <p:nvPicPr>
          <p:cNvPr id="1026" name="Picture 2" descr="http://tropa.tomsk.ru/upload/iblock/78e/intell_r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3961793"/>
            <a:ext cx="2158986" cy="203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645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0427" y="1124744"/>
            <a:ext cx="8229600" cy="4525963"/>
          </a:xfrm>
        </p:spPr>
        <p:txBody>
          <a:bodyPr/>
          <a:lstStyle/>
          <a:p>
            <a:pPr marL="0" indent="0">
              <a:buNone/>
            </a:pPr>
            <a:r>
              <a:rPr lang="kk-KZ" sz="2400" dirty="0">
                <a:latin typeface="Times New Roman" panose="02020603050405020304" pitchFamily="18" charset="0"/>
                <a:cs typeface="Times New Roman" panose="02020603050405020304" pitchFamily="18" charset="0"/>
              </a:rPr>
              <a:t>Сонымен қатар, математика тұжырымдамасына 21 </a:t>
            </a:r>
            <a:r>
              <a:rPr lang="kk-KZ" sz="2400" dirty="0" smtClean="0">
                <a:latin typeface="Times New Roman" panose="02020603050405020304" pitchFamily="18" charset="0"/>
                <a:cs typeface="Times New Roman" panose="02020603050405020304" pitchFamily="18" charset="0"/>
              </a:rPr>
              <a:t>ғасырдың сегіз </a:t>
            </a:r>
            <a:r>
              <a:rPr lang="kk-KZ" sz="2400" dirty="0">
                <a:latin typeface="Times New Roman" panose="02020603050405020304" pitchFamily="18" charset="0"/>
                <a:cs typeface="Times New Roman" panose="02020603050405020304" pitchFamily="18" charset="0"/>
              </a:rPr>
              <a:t>дағды </a:t>
            </a:r>
            <a:r>
              <a:rPr lang="kk-KZ" sz="2400" dirty="0" smtClean="0">
                <a:latin typeface="Times New Roman" panose="02020603050405020304" pitchFamily="18" charset="0"/>
                <a:cs typeface="Times New Roman" panose="02020603050405020304" pitchFamily="18" charset="0"/>
              </a:rPr>
              <a:t>қосылды :</a:t>
            </a:r>
          </a:p>
          <a:p>
            <a:pPr>
              <a:buFont typeface="Wingdings" panose="05000000000000000000" pitchFamily="2" charset="2"/>
              <a:buChar char="ü"/>
            </a:pPr>
            <a:r>
              <a:rPr lang="kk-KZ" sz="2400" dirty="0" smtClean="0">
                <a:latin typeface="Times New Roman" panose="02020603050405020304" pitchFamily="18" charset="0"/>
                <a:cs typeface="Times New Roman" panose="02020603050405020304" pitchFamily="18" charset="0"/>
              </a:rPr>
              <a:t>Сын </a:t>
            </a:r>
            <a:r>
              <a:rPr lang="kk-KZ" sz="2400" dirty="0">
                <a:latin typeface="Times New Roman" panose="02020603050405020304" pitchFamily="18" charset="0"/>
                <a:cs typeface="Times New Roman" panose="02020603050405020304" pitchFamily="18" charset="0"/>
              </a:rPr>
              <a:t>тұрғысынан </a:t>
            </a:r>
            <a:r>
              <a:rPr lang="kk-KZ" sz="2400" dirty="0" smtClean="0">
                <a:latin typeface="Times New Roman" panose="02020603050405020304" pitchFamily="18" charset="0"/>
                <a:cs typeface="Times New Roman" panose="02020603050405020304" pitchFamily="18" charset="0"/>
              </a:rPr>
              <a:t>ойлау</a:t>
            </a:r>
          </a:p>
          <a:p>
            <a:pPr>
              <a:buFont typeface="Wingdings" panose="05000000000000000000" pitchFamily="2" charset="2"/>
              <a:buChar char="ü"/>
            </a:pPr>
            <a:r>
              <a:rPr lang="kk-KZ" sz="2400" dirty="0" smtClean="0">
                <a:latin typeface="Times New Roman" panose="02020603050405020304" pitchFamily="18" charset="0"/>
                <a:cs typeface="Times New Roman" panose="02020603050405020304" pitchFamily="18" charset="0"/>
              </a:rPr>
              <a:t> Креативтілігі</a:t>
            </a:r>
          </a:p>
          <a:p>
            <a:pPr>
              <a:buFont typeface="Wingdings" panose="05000000000000000000" pitchFamily="2" charset="2"/>
              <a:buChar char="ü"/>
            </a:pPr>
            <a:r>
              <a:rPr lang="kk-KZ" sz="2400" dirty="0" smtClean="0">
                <a:latin typeface="Times New Roman" panose="02020603050405020304" pitchFamily="18" charset="0"/>
                <a:cs typeface="Times New Roman" panose="02020603050405020304" pitchFamily="18" charset="0"/>
              </a:rPr>
              <a:t>Зерттеу </a:t>
            </a:r>
            <a:r>
              <a:rPr lang="kk-KZ" sz="2400" dirty="0">
                <a:latin typeface="Times New Roman" panose="02020603050405020304" pitchFamily="18" charset="0"/>
                <a:cs typeface="Times New Roman" panose="02020603050405020304" pitchFamily="18" charset="0"/>
              </a:rPr>
              <a:t>және </a:t>
            </a:r>
            <a:r>
              <a:rPr lang="kk-KZ" sz="2400" dirty="0" smtClean="0">
                <a:latin typeface="Times New Roman" panose="02020603050405020304" pitchFamily="18" charset="0"/>
                <a:cs typeface="Times New Roman" panose="02020603050405020304" pitchFamily="18" charset="0"/>
              </a:rPr>
              <a:t>зерделеу</a:t>
            </a:r>
          </a:p>
          <a:p>
            <a:pPr>
              <a:buFont typeface="Wingdings" panose="05000000000000000000" pitchFamily="2" charset="2"/>
              <a:buChar char="ü"/>
            </a:pPr>
            <a:r>
              <a:rPr lang="kk-KZ" sz="2400" dirty="0" smtClean="0">
                <a:latin typeface="Times New Roman" panose="02020603050405020304" pitchFamily="18" charset="0"/>
                <a:cs typeface="Times New Roman" panose="02020603050405020304" pitchFamily="18" charset="0"/>
              </a:rPr>
              <a:t>Өзін-өзі </a:t>
            </a:r>
            <a:r>
              <a:rPr lang="kk-KZ" sz="2400" dirty="0">
                <a:latin typeface="Times New Roman" panose="02020603050405020304" pitchFamily="18" charset="0"/>
                <a:cs typeface="Times New Roman" panose="02020603050405020304" pitchFamily="18" charset="0"/>
              </a:rPr>
              <a:t>реттеу, бастамашылдық және </a:t>
            </a:r>
            <a:r>
              <a:rPr lang="kk-KZ" sz="2400" dirty="0" smtClean="0">
                <a:latin typeface="Times New Roman" panose="02020603050405020304" pitchFamily="18" charset="0"/>
                <a:cs typeface="Times New Roman" panose="02020603050405020304" pitchFamily="18" charset="0"/>
              </a:rPr>
              <a:t>табандылық</a:t>
            </a:r>
          </a:p>
          <a:p>
            <a:pPr>
              <a:buFont typeface="Wingdings" panose="05000000000000000000" pitchFamily="2" charset="2"/>
              <a:buChar char="ü"/>
            </a:pPr>
            <a:r>
              <a:rPr lang="kk-KZ" sz="2400" dirty="0" smtClean="0">
                <a:latin typeface="Times New Roman" panose="02020603050405020304" pitchFamily="18" charset="0"/>
                <a:cs typeface="Times New Roman" panose="02020603050405020304" pitchFamily="18" charset="0"/>
              </a:rPr>
              <a:t>Ақпаратты пайдалану</a:t>
            </a:r>
          </a:p>
          <a:p>
            <a:pPr>
              <a:buFont typeface="Wingdings" panose="05000000000000000000" pitchFamily="2" charset="2"/>
              <a:buChar char="ü"/>
            </a:pPr>
            <a:r>
              <a:rPr lang="kk-KZ" sz="2400" dirty="0" smtClean="0">
                <a:latin typeface="Times New Roman" panose="02020603050405020304" pitchFamily="18" charset="0"/>
                <a:cs typeface="Times New Roman" panose="02020603050405020304" pitchFamily="18" charset="0"/>
              </a:rPr>
              <a:t>Жүйелік ойлау</a:t>
            </a:r>
          </a:p>
          <a:p>
            <a:pPr>
              <a:buFont typeface="Wingdings" panose="05000000000000000000" pitchFamily="2" charset="2"/>
              <a:buChar char="ü"/>
            </a:pPr>
            <a:r>
              <a:rPr lang="kk-KZ" sz="2400" dirty="0" smtClean="0">
                <a:latin typeface="Times New Roman" panose="02020603050405020304" pitchFamily="18" charset="0"/>
                <a:cs typeface="Times New Roman" panose="02020603050405020304" pitchFamily="18" charset="0"/>
              </a:rPr>
              <a:t> Коммуникация</a:t>
            </a:r>
          </a:p>
          <a:p>
            <a:pPr>
              <a:buFont typeface="Wingdings" panose="05000000000000000000" pitchFamily="2" charset="2"/>
              <a:buChar char="ü"/>
            </a:pPr>
            <a:r>
              <a:rPr lang="kk-KZ" sz="2400" dirty="0" smtClean="0">
                <a:latin typeface="Times New Roman" panose="02020603050405020304" pitchFamily="18" charset="0"/>
                <a:cs typeface="Times New Roman" panose="02020603050405020304" pitchFamily="18" charset="0"/>
              </a:rPr>
              <a:t>Рефлексия</a:t>
            </a:r>
          </a:p>
        </p:txBody>
      </p:sp>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7</a:t>
            </a:fld>
            <a:endParaRPr lang="ru-RU" altLang="ru-RU"/>
          </a:p>
        </p:txBody>
      </p:sp>
      <p:sp>
        <p:nvSpPr>
          <p:cNvPr id="6" name="Заголовок 1"/>
          <p:cNvSpPr>
            <a:spLocks noGrp="1"/>
          </p:cNvSpPr>
          <p:nvPr>
            <p:ph type="title"/>
          </p:nvPr>
        </p:nvSpPr>
        <p:spPr/>
        <p:txBody>
          <a:bodyPr/>
          <a:lstStyle/>
          <a:p>
            <a:r>
              <a:rPr lang="en-US" b="1" dirty="0" smtClean="0">
                <a:solidFill>
                  <a:srgbClr val="002060"/>
                </a:solidFill>
                <a:latin typeface="Times New Roman" panose="02020603050405020304" pitchFamily="18" charset="0"/>
                <a:cs typeface="Times New Roman" panose="02020603050405020304" pitchFamily="18" charset="0"/>
              </a:rPr>
              <a:t>PISA-2021</a:t>
            </a:r>
            <a:endParaRPr lang="ru-RU"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5955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D8B21936-980D-43B4-B57E-DE2DF16A4814}" type="datetime1">
              <a:rPr lang="ru-RU" smtClean="0"/>
              <a:pPr>
                <a:defRPr/>
              </a:pPr>
              <a:t>04.02.2021</a:t>
            </a:fld>
            <a:endParaRPr lang="ru-RU"/>
          </a:p>
        </p:txBody>
      </p:sp>
      <p:sp>
        <p:nvSpPr>
          <p:cNvPr id="5" name="Номер слайда 4"/>
          <p:cNvSpPr>
            <a:spLocks noGrp="1"/>
          </p:cNvSpPr>
          <p:nvPr>
            <p:ph type="sldNum" sz="quarter" idx="12"/>
          </p:nvPr>
        </p:nvSpPr>
        <p:spPr/>
        <p:txBody>
          <a:bodyPr/>
          <a:lstStyle/>
          <a:p>
            <a:fld id="{2056CF1C-DB6B-40BC-B253-BB618295A4B9}" type="slidenum">
              <a:rPr lang="ru-RU" altLang="ru-RU" smtClean="0"/>
              <a:pPr/>
              <a:t>8</a:t>
            </a:fld>
            <a:endParaRPr lang="ru-RU" altLang="ru-RU"/>
          </a:p>
        </p:txBody>
      </p:sp>
      <p:pic>
        <p:nvPicPr>
          <p:cNvPr id="2050" name="Picture 2" descr="http://prportal.com.ua/sites/default/files/styles/default/public/4j5fjdc.jpg?itok=nnVlZD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6" y="0"/>
            <a:ext cx="9027620" cy="336326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69042" y="2751157"/>
            <a:ext cx="8507288" cy="3970318"/>
          </a:xfrm>
          <a:prstGeom prst="rect">
            <a:avLst/>
          </a:prstGeom>
        </p:spPr>
        <p:txBody>
          <a:bodyPr wrap="square">
            <a:spAutoFit/>
          </a:bodyPr>
          <a:lstStyle/>
          <a:p>
            <a:pPr marL="0" indent="0">
              <a:buNone/>
            </a:pPr>
            <a:r>
              <a:rPr lang="kk-KZ" sz="2800" dirty="0">
                <a:latin typeface="Times New Roman" panose="02020603050405020304" pitchFamily="18" charset="0"/>
                <a:cs typeface="Times New Roman" panose="02020603050405020304" pitchFamily="18" charset="0"/>
              </a:rPr>
              <a:t>Тест 15жастағы оқушылардың </a:t>
            </a:r>
            <a:r>
              <a:rPr lang="kk-KZ" sz="2800" b="1" i="1" dirty="0">
                <a:solidFill>
                  <a:srgbClr val="002060"/>
                </a:solidFill>
                <a:latin typeface="Times New Roman" panose="02020603050405020304" pitchFamily="18" charset="0"/>
                <a:cs typeface="Times New Roman" panose="02020603050405020304" pitchFamily="18" charset="0"/>
              </a:rPr>
              <a:t>креативтілікгін</a:t>
            </a:r>
            <a:r>
              <a:rPr lang="kk-KZ" sz="2800" dirty="0">
                <a:latin typeface="Times New Roman" panose="02020603050405020304" pitchFamily="18" charset="0"/>
                <a:cs typeface="Times New Roman" panose="02020603050405020304" pitchFamily="18" charset="0"/>
              </a:rPr>
              <a:t>, сын тұрғысынан ойлау, көшбасшылық және алдын ала жобалаған стандартты емес жағдайға биімделе білу қабілетін бағалайды.</a:t>
            </a:r>
          </a:p>
          <a:p>
            <a:r>
              <a:rPr lang="kk-KZ" sz="2800" dirty="0">
                <a:latin typeface="Times New Roman" panose="02020603050405020304" pitchFamily="18" charset="0"/>
                <a:cs typeface="Times New Roman" panose="02020603050405020304" pitchFamily="18" charset="0"/>
              </a:rPr>
              <a:t>-Оқушылар өзін және өз іс-әрекеттерін басқалармен салыстырмай және өзгелерге еліктемей, өзіндік түсінігі мен өз көзқарасын білдіруге басқалардың пікірінен тәуелсіз болуды үйренуі керек.</a:t>
            </a:r>
          </a:p>
          <a:p>
            <a:endParaRPr lang="ru-RU" sz="2800" dirty="0"/>
          </a:p>
        </p:txBody>
      </p:sp>
    </p:spTree>
    <p:extLst>
      <p:ext uri="{BB962C8B-B14F-4D97-AF65-F5344CB8AC3E}">
        <p14:creationId xmlns:p14="http://schemas.microsoft.com/office/powerpoint/2010/main" val="3467735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6453" y="-99392"/>
            <a:ext cx="8229600" cy="1143000"/>
          </a:xfrm>
        </p:spPr>
        <p:txBody>
          <a:bodyPr/>
          <a:lstStyle/>
          <a:p>
            <a:r>
              <a:rPr lang="kk-KZ" b="1" dirty="0" smtClean="0">
                <a:solidFill>
                  <a:srgbClr val="002060"/>
                </a:solidFill>
                <a:latin typeface="Times New Roman" panose="02020603050405020304" pitchFamily="18" charset="0"/>
                <a:cs typeface="Times New Roman" panose="02020603050405020304" pitchFamily="18" charset="0"/>
              </a:rPr>
              <a:t>Креативтілік</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2500" y="1268760"/>
            <a:ext cx="8784976" cy="4525963"/>
          </a:xfrm>
        </p:spPr>
        <p:txBody>
          <a:bodyPr/>
          <a:lstStyle/>
          <a:p>
            <a:pPr marL="0" indent="0">
              <a:buNone/>
            </a:pPr>
            <a:r>
              <a:rPr lang="ru-RU" sz="2800" dirty="0" smtClean="0">
                <a:latin typeface="Times New Roman" panose="02020603050405020304" pitchFamily="18" charset="0"/>
                <a:cs typeface="Times New Roman" panose="02020603050405020304" pitchFamily="18" charset="0"/>
              </a:rPr>
              <a:t>	</a:t>
            </a:r>
            <a:r>
              <a:rPr lang="ru-RU" sz="2800" b="1" i="1" dirty="0" err="1" smtClean="0">
                <a:latin typeface="Times New Roman" panose="02020603050405020304" pitchFamily="18" charset="0"/>
                <a:cs typeface="Times New Roman" panose="02020603050405020304" pitchFamily="18" charset="0"/>
              </a:rPr>
              <a:t>Креативтілік</a:t>
            </a:r>
            <a:r>
              <a:rPr lang="ru-RU" sz="2800" b="1" i="1" dirty="0" smtClean="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ақыл</a:t>
            </a:r>
            <a:r>
              <a:rPr lang="ru-RU" sz="2800" dirty="0">
                <a:latin typeface="Times New Roman" panose="02020603050405020304" pitchFamily="18" charset="0"/>
                <a:cs typeface="Times New Roman" panose="02020603050405020304" pitchFamily="18" charset="0"/>
              </a:rPr>
              <a:t>-ой </a:t>
            </a:r>
            <a:r>
              <a:rPr lang="ru-RU" sz="2800" dirty="0" err="1">
                <a:latin typeface="Times New Roman" panose="02020603050405020304" pitchFamily="18" charset="0"/>
                <a:cs typeface="Times New Roman" panose="02020603050405020304" pitchFamily="18" charset="0"/>
              </a:rPr>
              <a:t>қабілеті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немесе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оқуға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қабілеттілік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сияқты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адамның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бойында</a:t>
            </a:r>
            <a:r>
              <a:rPr lang="ru-RU" sz="2800" dirty="0">
                <a:latin typeface="Times New Roman" panose="02020603050405020304" pitchFamily="18" charset="0"/>
                <a:cs typeface="Times New Roman" panose="02020603050405020304" pitchFamily="18" charset="0"/>
              </a:rPr>
              <a:t> бар </a:t>
            </a:r>
            <a:r>
              <a:rPr lang="ru-RU" sz="2800" dirty="0" err="1">
                <a:latin typeface="Times New Roman" panose="02020603050405020304" pitchFamily="18" charset="0"/>
                <a:cs typeface="Times New Roman" panose="02020603050405020304" pitchFamily="18" charset="0"/>
              </a:rPr>
              <a:t>немесе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жоқ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кесіп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айтатындай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туа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біткен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қасиет</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емес</a:t>
            </a:r>
            <a:r>
              <a:rPr lang="ru-RU" sz="2800" dirty="0">
                <a:latin typeface="Times New Roman" panose="02020603050405020304" pitchFamily="18" charset="0"/>
                <a:cs typeface="Times New Roman" panose="02020603050405020304" pitchFamily="18" charset="0"/>
              </a:rPr>
              <a:t>. Оны </a:t>
            </a:r>
            <a:r>
              <a:rPr lang="ru-RU" sz="2800" dirty="0" err="1">
                <a:latin typeface="Times New Roman" panose="02020603050405020304" pitchFamily="18" charset="0"/>
                <a:cs typeface="Times New Roman" panose="02020603050405020304" pitchFamily="18" charset="0"/>
              </a:rPr>
              <a:t>дамытуға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болады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сондықтан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оқушыларды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креативті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болуға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үйретуге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болады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Креативтілік</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балаларды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бақылаусыз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өз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бетіне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жіберу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арқылы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немесе</a:t>
            </a:r>
            <a:r>
              <a:rPr lang="ru-RU" sz="2800" dirty="0">
                <a:latin typeface="Times New Roman" panose="02020603050405020304" pitchFamily="18" charset="0"/>
                <a:cs typeface="Times New Roman" panose="02020603050405020304" pitchFamily="18" charset="0"/>
              </a:rPr>
              <a:t> тек </a:t>
            </a:r>
            <a:r>
              <a:rPr lang="ru-RU" sz="2800" dirty="0" err="1">
                <a:latin typeface="Times New Roman" panose="02020603050405020304" pitchFamily="18" charset="0"/>
                <a:cs typeface="Times New Roman" panose="02020603050405020304" pitchFamily="18" charset="0"/>
              </a:rPr>
              <a:t>өнер</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арқылы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ғана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дамиды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деген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таралған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жаңсақ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ұғымның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болуына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қарамастан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креативтілікті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дамыту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мұғалімдер</a:t>
            </a:r>
            <a:r>
              <a:rPr lang="ru-RU" sz="2800" dirty="0">
                <a:latin typeface="Times New Roman" panose="02020603050405020304" pitchFamily="18" charset="0"/>
                <a:cs typeface="Times New Roman" panose="02020603050405020304" pitchFamily="18" charset="0"/>
              </a:rPr>
              <a:t> мен </a:t>
            </a:r>
            <a:r>
              <a:rPr lang="ru-RU" sz="2800" dirty="0" err="1">
                <a:latin typeface="Times New Roman" panose="02020603050405020304" pitchFamily="18" charset="0"/>
                <a:cs typeface="Times New Roman" panose="02020603050405020304" pitchFamily="18" charset="0"/>
              </a:rPr>
              <a:t>оқушылардан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жүйелілік</a:t>
            </a:r>
            <a:r>
              <a:rPr lang="ru-RU" sz="2800" dirty="0">
                <a:latin typeface="Times New Roman" panose="02020603050405020304" pitchFamily="18" charset="0"/>
                <a:cs typeface="Times New Roman" panose="02020603050405020304" pitchFamily="18" charset="0"/>
              </a:rPr>
              <a:t> пен </a:t>
            </a:r>
            <a:r>
              <a:rPr lang="ru-RU" sz="2800" dirty="0" err="1">
                <a:latin typeface="Times New Roman" panose="02020603050405020304" pitchFamily="18" charset="0"/>
                <a:cs typeface="Times New Roman" panose="02020603050405020304" pitchFamily="18" charset="0"/>
              </a:rPr>
              <a:t>мақсаттылықты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талап</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етеді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және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оған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оқу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пәндері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арқылы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қол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жеткізуге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болады</a:t>
            </a:r>
            <a:endParaRPr lang="ru-RU" sz="2800" dirty="0">
              <a:latin typeface="Times New Roman" panose="02020603050405020304" pitchFamily="18" charset="0"/>
              <a:cs typeface="Times New Roman" panose="02020603050405020304" pitchFamily="18" charset="0"/>
            </a:endParaRPr>
          </a:p>
        </p:txBody>
      </p:sp>
      <p:sp>
        <p:nvSpPr>
          <p:cNvPr id="4" name="Дата 3"/>
          <p:cNvSpPr>
            <a:spLocks noGrp="1"/>
          </p:cNvSpPr>
          <p:nvPr>
            <p:ph type="dt" sz="half" idx="10"/>
          </p:nvPr>
        </p:nvSpPr>
        <p:spPr/>
        <p:txBody>
          <a:bodyPr/>
          <a:lstStyle/>
          <a:p>
            <a:pPr>
              <a:defRPr/>
            </a:pPr>
            <a:fld id="{D8B21936-980D-43B4-B57E-DE2DF16A4814}" type="datetime1">
              <a:rPr lang="ru-RU" smtClean="0">
                <a:latin typeface="Times New Roman" panose="02020603050405020304" pitchFamily="18" charset="0"/>
                <a:cs typeface="Times New Roman" panose="02020603050405020304" pitchFamily="18" charset="0"/>
              </a:rPr>
              <a:pPr>
                <a:defRPr/>
              </a:pPr>
              <a:t>04.02.2021</a:t>
            </a:fld>
            <a:endParaRPr lang="ru-RU">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2056CF1C-DB6B-40BC-B253-BB618295A4B9}" type="slidenum">
              <a:rPr lang="ru-RU" altLang="ru-RU" smtClean="0">
                <a:latin typeface="Times New Roman" panose="02020603050405020304" pitchFamily="18" charset="0"/>
                <a:cs typeface="Times New Roman" panose="02020603050405020304" pitchFamily="18" charset="0"/>
              </a:rPr>
              <a:pPr/>
              <a:t>9</a:t>
            </a:fld>
            <a:endParaRPr lang="ru-RU" altLang="ru-RU">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713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Семинар2 Ахшалова Д.К</Template>
  <TotalTime>931</TotalTime>
  <Words>607</Words>
  <Application>Microsoft Office PowerPoint</Application>
  <PresentationFormat>Экран (4:3)</PresentationFormat>
  <Paragraphs>106</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Times New Roman</vt:lpstr>
      <vt:lpstr>Wingdings</vt:lpstr>
      <vt:lpstr>Тема Office</vt:lpstr>
      <vt:lpstr>PISA тестерін шешуге оқушыларды қалай дайындау керек</vt:lpstr>
      <vt:lpstr>Мақсаты:</vt:lpstr>
      <vt:lpstr>PISA-2021</vt:lpstr>
      <vt:lpstr>PISA-2018 жыл нәтижелері  (79 мемлекет)</vt:lpstr>
      <vt:lpstr>Презентация PowerPoint</vt:lpstr>
      <vt:lpstr>PISA-2021</vt:lpstr>
      <vt:lpstr>PISA-2021</vt:lpstr>
      <vt:lpstr>Презентация PowerPoint</vt:lpstr>
      <vt:lpstr>Креативтілік</vt:lpstr>
      <vt:lpstr>Суретті толық аяқтап салып шығыңыз</vt:lpstr>
      <vt:lpstr>Креативтілік деңгейі</vt:lpstr>
      <vt:lpstr>Презентация PowerPoint</vt:lpstr>
      <vt:lpstr>Дивергентті(шығармашылық) тапсырмалар</vt:lpstr>
      <vt:lpstr>Презентация PowerPoint</vt:lpstr>
      <vt:lpstr>PISA тестіндегі математикалық тапсырмалары оқушыларға математиканың олардың өмiрiнде қандай рөл атқаратынын түсінуге көмектеседi.</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PISA тестерін шешуге оқушыларды қалай дайындау керек</dc:title>
  <dc:creator>Admin</dc:creator>
  <dc:description>http://aida.ucoz.ru</dc:description>
  <cp:lastModifiedBy>Admin</cp:lastModifiedBy>
  <cp:revision>33</cp:revision>
  <dcterms:created xsi:type="dcterms:W3CDTF">2021-02-01T13:11:51Z</dcterms:created>
  <dcterms:modified xsi:type="dcterms:W3CDTF">2021-02-04T14:53:40Z</dcterms:modified>
</cp:coreProperties>
</file>