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57" r:id="rId3"/>
    <p:sldId id="266" r:id="rId4"/>
    <p:sldId id="267" r:id="rId5"/>
    <p:sldId id="270" r:id="rId6"/>
    <p:sldId id="269" r:id="rId7"/>
    <p:sldId id="258" r:id="rId8"/>
    <p:sldId id="268" r:id="rId9"/>
    <p:sldId id="259" r:id="rId10"/>
    <p:sldId id="260" r:id="rId11"/>
    <p:sldId id="265" r:id="rId12"/>
    <p:sldId id="264" r:id="rId13"/>
    <p:sldId id="263" r:id="rId14"/>
    <p:sldId id="261" r:id="rId15"/>
    <p:sldId id="26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F90D1-0635-4976-95EA-9CDDC193AC9C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5BBF8B-4B1E-4CC0-892B-33071EC2225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0654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718D-B4B5-4F8D-8B25-7C56A461137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60E8-441A-41CF-9C9F-156F3D46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458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718D-B4B5-4F8D-8B25-7C56A461137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60E8-441A-41CF-9C9F-156F3D46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262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718D-B4B5-4F8D-8B25-7C56A461137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60E8-441A-41CF-9C9F-156F3D46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601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718D-B4B5-4F8D-8B25-7C56A461137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60E8-441A-41CF-9C9F-156F3D46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926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718D-B4B5-4F8D-8B25-7C56A461137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60E8-441A-41CF-9C9F-156F3D46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312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718D-B4B5-4F8D-8B25-7C56A461137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60E8-441A-41CF-9C9F-156F3D46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337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718D-B4B5-4F8D-8B25-7C56A461137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60E8-441A-41CF-9C9F-156F3D46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244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718D-B4B5-4F8D-8B25-7C56A461137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60E8-441A-41CF-9C9F-156F3D46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396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718D-B4B5-4F8D-8B25-7C56A461137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60E8-441A-41CF-9C9F-156F3D46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633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718D-B4B5-4F8D-8B25-7C56A461137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60E8-441A-41CF-9C9F-156F3D46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145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718D-B4B5-4F8D-8B25-7C56A461137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60E8-441A-41CF-9C9F-156F3D46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276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D718D-B4B5-4F8D-8B25-7C56A4611370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660E8-441A-41CF-9C9F-156F3D46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099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276872"/>
            <a:ext cx="7772400" cy="1470025"/>
          </a:xfrm>
        </p:spPr>
        <p:txBody>
          <a:bodyPr/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Ықтималдықтар теориясы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64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Оқиғаның толық ықтималдығы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836712"/>
                <a:ext cx="8229600" cy="5616624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P(A)=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cs typeface="Times New Roman" pitchFamily="18" charset="0"/>
                      </a:rPr>
                      <m:t>𝑃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∙</m:t>
                    </m:r>
                    <m:sSub>
                      <m:sSubPr>
                        <m:ctrlP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sSub>
                          <m:sSubPr>
                            <m:ctrlPr>
                              <a:rPr lang="en-US" sz="2400" b="0" i="1" smtClean="0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1</m:t>
                            </m:r>
                          </m:sub>
                        </m:sSub>
                      </m:sub>
                    </m:sSub>
                    <m:d>
                      <m:dPr>
                        <m:ctrlP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𝐴</m:t>
                        </m:r>
                      </m:e>
                    </m:d>
                    <m:r>
                      <a:rPr lang="en-US" sz="24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/>
                        <a:cs typeface="Times New Roman" pitchFamily="18" charset="0"/>
                      </a:rPr>
                      <m:t>𝑃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∙</m:t>
                    </m:r>
                    <m:sSub>
                      <m:sSubPr>
                        <m:ctrlP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sSub>
                          <m:sSubPr>
                            <m:ctrlPr>
                              <a:rPr lang="en-US" sz="2400" b="0" i="1" smtClean="0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  <m:d>
                      <m:dPr>
                        <m:ctrlP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𝐴</m:t>
                        </m:r>
                      </m:e>
                    </m:d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+…+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cs typeface="Times New Roman" pitchFamily="18" charset="0"/>
                      </a:rPr>
                      <m:t>𝑃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∙</m:t>
                    </m:r>
                    <m:sSub>
                      <m:sSubPr>
                        <m:ctrlP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sSub>
                          <m:sSubPr>
                            <m:ctrlPr>
                              <a:rPr lang="en-US" sz="2400" b="0" i="1" smtClean="0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𝑛</m:t>
                            </m:r>
                          </m:sub>
                        </m:sSub>
                      </m:sub>
                    </m:sSub>
                    <m:d>
                      <m:dPr>
                        <m:ctrlP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𝐴</m:t>
                        </m:r>
                      </m:e>
                    </m:d>
                  </m:oMath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𝐻</m:t>
                        </m:r>
                      </m:e>
                      <m:sub>
                        <m:r>
                          <a:rPr lang="kk-KZ" sz="24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+...+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=U,   P(U)=1</a:t>
                </a:r>
              </a:p>
              <a:p>
                <a:pPr marL="0" indent="0">
                  <a:buNone/>
                </a:pPr>
                <a:r>
                  <a:rPr lang="kk-KZ" sz="2400" b="1" i="1" dirty="0">
                    <a:latin typeface="Times New Roman" pitchFamily="18" charset="0"/>
                    <a:cs typeface="Times New Roman" pitchFamily="18" charset="0"/>
                  </a:rPr>
                  <a:t>Мысал. 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Үш бірдей қораптың біріншісінде 3 ақ және 2 қара, екіншісінде 4 ақ және 1 қара, ал үшіншісінде 2 ақ және 3 қара шар бар. Кездейсоқ кез келген бір жәшіктен алынған шардың ақ болу ықтималдығын табыңыз. </a:t>
                </a:r>
              </a:p>
              <a:p>
                <a:pPr marL="0" indent="0">
                  <a:buNone/>
                </a:pPr>
                <a:r>
                  <a:rPr lang="kk-KZ" sz="2400" b="1" i="1" dirty="0">
                    <a:latin typeface="Times New Roman" pitchFamily="18" charset="0"/>
                    <a:cs typeface="Times New Roman" pitchFamily="18" charset="0"/>
                  </a:rPr>
                  <a:t>Шешуі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 оқиғасы І жәшіктің,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𝐻</m:t>
                        </m:r>
                      </m:e>
                      <m:sub>
                        <m:r>
                          <a:rPr lang="kk-KZ" sz="24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 оқиғасы ІІ жәшіктің,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𝐻</m:t>
                        </m:r>
                      </m:e>
                      <m:sub>
                        <m:r>
                          <a:rPr lang="kk-KZ" sz="24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 оқиғасы ІІІ жәшіктің таңдап алынуы болсын. 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лынған шардың ақ болу ықтималдығын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A 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арқылы белгілейік.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𝑃</m:t>
                    </m:r>
                    <m:d>
                      <m:d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  <a:cs typeface="Times New Roman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  <a:cs typeface="Times New Roman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2400" dirty="0"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𝑃</m:t>
                    </m:r>
                    <m:d>
                      <m:d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  <a:cs typeface="Times New Roman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𝑃</m:t>
                    </m:r>
                    <m:d>
                      <m:d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  <a:cs typeface="Times New Roman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sSub>
                          <m:sSubPr>
                            <m:ctrlPr>
                              <a:rPr lang="en-US" sz="24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1</m:t>
                            </m:r>
                          </m:sub>
                        </m:sSub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𝐴</m:t>
                        </m:r>
                      </m:e>
                    </m:d>
                    <m:r>
                      <a:rPr lang="en-US" sz="24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,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  </m:t>
                        </m:r>
                        <m: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sSub>
                          <m:sSubPr>
                            <m:ctrlPr>
                              <a:rPr lang="en-US" sz="24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𝐴</m:t>
                        </m:r>
                      </m:e>
                    </m:d>
                    <m:r>
                      <a:rPr lang="en-US" sz="24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sSub>
                          <m:sSubPr>
                            <m:ctrlPr>
                              <a:rPr lang="en-US" sz="24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3</m:t>
                            </m:r>
                          </m:sub>
                        </m:sSub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𝐴</m:t>
                        </m:r>
                      </m:e>
                    </m:d>
                    <m:r>
                      <a:rPr lang="en-US" sz="24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400" i="1" dirty="0">
                    <a:latin typeface="Times New Roman" pitchFamily="18" charset="0"/>
                    <a:cs typeface="Times New Roman" pitchFamily="18" charset="0"/>
                  </a:rPr>
                  <a:t>P(A)=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𝑃</m:t>
                    </m:r>
                    <m:d>
                      <m:d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  <a:cs typeface="Times New Roman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  <a:cs typeface="Times New Roman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400" i="1">
                        <a:latin typeface="Cambria Math"/>
                        <a:ea typeface="Cambria Math"/>
                        <a:cs typeface="Times New Roman" pitchFamily="18" charset="0"/>
                      </a:rPr>
                      <m:t>∙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sSub>
                          <m:sSubPr>
                            <m:ctrlPr>
                              <a:rPr lang="en-US" sz="24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1</m:t>
                            </m:r>
                          </m:sub>
                        </m:sSub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𝐴</m:t>
                        </m:r>
                      </m:e>
                    </m:d>
                    <m:r>
                      <a:rPr lang="en-US" sz="2400" i="1">
                        <a:latin typeface="Cambria Math"/>
                        <a:ea typeface="Cambria Math"/>
                        <a:cs typeface="Times New Roman" pitchFamily="18" charset="0"/>
                      </a:rPr>
                      <m:t>+</m:t>
                    </m:r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𝑃</m:t>
                    </m:r>
                    <m:d>
                      <m:d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  <a:cs typeface="Times New Roman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i="1">
                        <a:latin typeface="Cambria Math"/>
                        <a:ea typeface="Cambria Math"/>
                        <a:cs typeface="Times New Roman" pitchFamily="18" charset="0"/>
                      </a:rPr>
                      <m:t>∙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sSub>
                          <m:sSubPr>
                            <m:ctrlPr>
                              <a:rPr lang="en-US" sz="24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𝐴</m:t>
                        </m:r>
                      </m:e>
                    </m:d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+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𝑃</m:t>
                    </m:r>
                    <m:d>
                      <m:d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  <a:cs typeface="Times New Roman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kk-KZ" sz="2400" b="0" i="1" smtClean="0">
                                <a:latin typeface="Cambria Math"/>
                                <a:cs typeface="Times New Roman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  <m:r>
                      <a:rPr lang="en-US" sz="2400" i="1">
                        <a:latin typeface="Cambria Math"/>
                        <a:ea typeface="Cambria Math"/>
                        <a:cs typeface="Times New Roman" pitchFamily="18" charset="0"/>
                      </a:rPr>
                      <m:t>∙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sSub>
                          <m:sSubPr>
                            <m:ctrlPr>
                              <a:rPr lang="en-US" sz="24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kk-KZ" sz="2400" b="0" i="1" smtClean="0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3</m:t>
                            </m:r>
                          </m:sub>
                        </m:sSub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𝐴</m:t>
                        </m:r>
                      </m:e>
                    </m:d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=</a:t>
                </a:r>
              </a:p>
              <a:p>
                <a:pPr marL="0" indent="0">
                  <a:buNone/>
                </a:pP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den>
                    </m:f>
                    <m:r>
                      <a:rPr lang="en-US" sz="240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∙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+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  <a:cs typeface="Times New Roman" pitchFamily="18" charset="0"/>
                      </a:rPr>
                      <m:t>∙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5</m:t>
                        </m:r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  <a:cs typeface="Times New Roman" pitchFamily="18" charset="0"/>
                      </a:rPr>
                      <m:t>+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  <a:cs typeface="Times New Roman" pitchFamily="18" charset="0"/>
                      </a:rPr>
                      <m:t>∙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9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15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. </a:t>
                </a:r>
              </a:p>
              <a:p>
                <a:pPr marL="0" indent="0">
                  <a:buNone/>
                </a:pPr>
                <a:r>
                  <a:rPr lang="kk-KZ" sz="2400" b="1" i="1" dirty="0">
                    <a:latin typeface="Times New Roman" pitchFamily="18" charset="0"/>
                    <a:cs typeface="Times New Roman" pitchFamily="18" charset="0"/>
                  </a:rPr>
                  <a:t>Жауабы</a:t>
                </a:r>
                <a14:m>
                  <m:oMath xmlns:m="http://schemas.openxmlformats.org/officeDocument/2006/math">
                    <m:r>
                      <a:rPr lang="kk-KZ" sz="24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:</m:t>
                    </m:r>
                    <m:r>
                      <a:rPr lang="kk-KZ" sz="2400" b="0" i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836712"/>
                <a:ext cx="8229600" cy="5616624"/>
              </a:xfrm>
              <a:blipFill rotWithShape="1">
                <a:blip r:embed="rId2"/>
                <a:stretch>
                  <a:fillRect l="-963" t="-1193" r="-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0830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Байес формуласы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836712"/>
                <a:ext cx="8229600" cy="561662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𝐴</m:t>
                        </m:r>
                      </m:sub>
                    </m:sSub>
                    <m:d>
                      <m:dPr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  <a:cs typeface="Times New Roman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  <a:cs typeface="Times New Roman" pitchFamily="18" charset="0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en-US" sz="28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sz="2800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800" i="1">
                                    <a:latin typeface="Cambria Math"/>
                                    <a:cs typeface="Times New Roman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/>
                                    <a:cs typeface="Times New Roman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/>
                                    <a:cs typeface="Times New Roman" pitchFamily="18" charset="0"/>
                                  </a:rPr>
                                  <m:t>𝑘</m:t>
                                </m:r>
                              </m:sub>
                            </m:sSub>
                          </m:e>
                        </m:d>
                        <m: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∙</m:t>
                        </m:r>
                        <m:sSub>
                          <m:sSubPr>
                            <m:ctrlPr>
                              <a:rPr lang="en-US" sz="28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𝑃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sz="2800" i="1">
                                    <a:latin typeface="Cambria Math"/>
                                    <a:ea typeface="Cambria Math"/>
                                    <a:cs typeface="Times New Roman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/>
                                    <a:ea typeface="Cambria Math"/>
                                    <a:cs typeface="Times New Roman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/>
                                    <a:ea typeface="Cambria Math"/>
                                    <a:cs typeface="Times New Roman" pitchFamily="18" charset="0"/>
                                  </a:rPr>
                                  <m:t>𝑘</m:t>
                                </m:r>
                              </m:sub>
                            </m:sSub>
                          </m:sub>
                        </m:sSub>
                        <m:d>
                          <m:dPr>
                            <m:ctrlPr>
                              <a:rPr lang="en-US" sz="28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𝐴</m:t>
                            </m:r>
                          </m:e>
                        </m:d>
                      </m:num>
                      <m:den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𝑃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(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𝐴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      </a:t>
                </a:r>
              </a:p>
              <a:p>
                <a:pPr marL="0" indent="0">
                  <a:buNone/>
                </a:pPr>
                <a:r>
                  <a:rPr lang="kk-KZ" sz="2400" b="1" i="1" dirty="0">
                    <a:latin typeface="Times New Roman" pitchFamily="18" charset="0"/>
                    <a:cs typeface="Times New Roman" pitchFamily="18" charset="0"/>
                  </a:rPr>
                  <a:t>Мысал. 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Үш бірдей қораптың біріншісінде 3 ақ және 2 қара, екіншісінде 4 ақ және 1 қара, ал үшіншісінде 2 ақ және 3 қара шар бар. Кездейсоқ кез келген бір жәшіктен алынған шардың ақ болды. Осы шардың екінші жәшіктен алыну ықтималдығын табыңыз.</a:t>
                </a:r>
              </a:p>
              <a:p>
                <a:pPr marL="0" indent="0">
                  <a:buNone/>
                </a:pPr>
                <a:r>
                  <a:rPr lang="kk-KZ" sz="2400" b="1" i="1" dirty="0">
                    <a:latin typeface="Times New Roman" pitchFamily="18" charset="0"/>
                    <a:cs typeface="Times New Roman" pitchFamily="18" charset="0"/>
                  </a:rPr>
                  <a:t>Шешуі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𝑃</m:t>
                    </m:r>
                    <m:d>
                      <m:d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  <a:cs typeface="Times New Roman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i="1">
                        <a:latin typeface="Cambria Math"/>
                        <a:ea typeface="Cambria Math"/>
                        <a:cs typeface="Times New Roman" pitchFamily="18" charset="0"/>
                      </a:rPr>
                      <m:t>∙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sSub>
                          <m:sSubPr>
                            <m:ctrlPr>
                              <a:rPr lang="en-US" sz="24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𝐴</m:t>
                        </m:r>
                      </m:e>
                    </m:d>
                    <m:r>
                      <a:rPr lang="en-US" sz="24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  <a:cs typeface="Times New Roman" pitchFamily="18" charset="0"/>
                      </a:rPr>
                      <m:t>∙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15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,  </m:t>
                    </m:r>
                    <m:r>
                      <a:rPr lang="en-US" sz="24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𝑃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𝐴</m:t>
                        </m:r>
                      </m:e>
                    </m:d>
                    <m:r>
                      <a:rPr lang="en-US" sz="24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. </a:t>
                </a: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𝐴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/>
                                  <a:cs typeface="Times New Roman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2000" i="1">
                          <a:latin typeface="Cambria Math"/>
                          <a:ea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/>
                                      <a:cs typeface="Times New Roman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  <a:cs typeface="Times New Roman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/>
                                      <a:cs typeface="Times New Roman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000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sz="2000" i="1"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  <m:d>
                            <m:dPr>
                              <m:ctrlPr>
                                <a:rPr lang="en-US" sz="2000" i="1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𝐴</m:t>
                              </m:r>
                            </m:e>
                          </m:d>
                        </m:num>
                        <m:den>
                          <m:r>
                            <a:rPr lang="en-US" sz="2000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𝑃</m:t>
                          </m:r>
                          <m:r>
                            <a:rPr lang="en-US" sz="2000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𝐴</m:t>
                          </m:r>
                          <m:r>
                            <a:rPr lang="en-US" sz="2000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2000" b="0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000" b="0" i="1" smtClean="0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4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15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sz="2000" b="0" i="1" smtClean="0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5</m:t>
                              </m:r>
                            </m:den>
                          </m:f>
                        </m:den>
                      </m:f>
                      <m:r>
                        <a:rPr lang="en-US" sz="2000" b="0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0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kk-KZ" sz="2400" b="1" i="1" dirty="0">
                    <a:latin typeface="Times New Roman" pitchFamily="18" charset="0"/>
                    <a:cs typeface="Times New Roman" pitchFamily="18" charset="0"/>
                  </a:rPr>
                  <a:t>Жауабы</a:t>
                </a:r>
                <a14:m>
                  <m:oMath xmlns:m="http://schemas.openxmlformats.org/officeDocument/2006/math">
                    <m:r>
                      <a:rPr lang="kk-KZ" sz="2400" b="1" i="1">
                        <a:latin typeface="Cambria Math"/>
                        <a:ea typeface="Cambria Math"/>
                        <a:cs typeface="Times New Roman" pitchFamily="18" charset="0"/>
                      </a:rPr>
                      <m:t>:</m:t>
                    </m:r>
                    <m:r>
                      <a:rPr lang="kk-KZ" sz="2400">
                        <a:latin typeface="Cambria Math"/>
                        <a:ea typeface="Cambria Math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836712"/>
                <a:ext cx="8229600" cy="5616624"/>
              </a:xfrm>
              <a:blipFill rotWithShape="1">
                <a:blip r:embed="rId2"/>
                <a:stretch>
                  <a:fillRect l="-1185" r="-18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3350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Бернулли формуласы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836712"/>
                <a:ext cx="8229600" cy="5616624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Егер әрбір сынақта оқиғаның пайда болу ықтималдығы тұрақты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cs typeface="Times New Roman" pitchFamily="18" charset="0"/>
                      </a:rPr>
                      <m:t>𝑝</m:t>
                    </m:r>
                    <m:r>
                      <a:rPr lang="en-US" sz="2400" b="0" i="1" smtClean="0">
                        <a:latin typeface="Cambria Math"/>
                        <a:cs typeface="Times New Roman" pitchFamily="18" charset="0"/>
                      </a:rPr>
                      <m:t>−</m:t>
                    </m:r>
                  </m:oMath>
                </a14:m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ға тең болса, онда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cs typeface="Times New Roman" pitchFamily="18" charset="0"/>
                      </a:rPr>
                      <m:t>𝑛</m:t>
                    </m:r>
                  </m:oMath>
                </a14:m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 сынақта ол оқиғаның дәл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cs typeface="Times New Roman" pitchFamily="18" charset="0"/>
                      </a:rPr>
                      <m:t>𝑚</m:t>
                    </m:r>
                  </m:oMath>
                </a14:m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 рет пайда болу ықтималдығы мына формуламен анықталады: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𝑚</m:t>
                        </m:r>
                      </m:e>
                    </m:d>
                    <m:r>
                      <a:rPr lang="en-US" sz="2400" b="0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sSubSup>
                      <m:sSubSupPr>
                        <m:ctrlPr>
                          <a:rPr lang="ru-RU" sz="2400" i="1">
                            <a:latin typeface="Cambria Math"/>
                          </a:rPr>
                        </m:ctrlPr>
                      </m:sSubSupPr>
                      <m:e>
                        <m:r>
                          <a:rPr lang="kk-KZ" sz="2400" i="1">
                            <a:latin typeface="Cambria Math"/>
                          </a:rPr>
                          <m:t>С</m:t>
                        </m:r>
                      </m:e>
                      <m:sub>
                        <m:r>
                          <a:rPr lang="kk-KZ" sz="2400" i="1">
                            <a:latin typeface="Cambria Math"/>
                          </a:rPr>
                          <m:t>𝑛</m:t>
                        </m:r>
                      </m:sub>
                      <m:sup>
                        <m:r>
                          <a:rPr lang="en-US" sz="2400" b="0" i="1" smtClean="0">
                            <a:latin typeface="Cambria Math"/>
                          </a:rPr>
                          <m:t>𝑚</m:t>
                        </m:r>
                      </m:sup>
                    </m:sSubSup>
                    <m:sSup>
                      <m:sSupPr>
                        <m:ctrlPr>
                          <a:rPr lang="kk-KZ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kk-KZ" sz="240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𝑝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𝑚</m:t>
                        </m:r>
                      </m:sup>
                    </m:sSup>
                    <m:r>
                      <a:rPr lang="kk-KZ" sz="2400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kk-KZ" sz="240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𝑞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𝑚</m:t>
                        </m:r>
                      </m:sup>
                    </m:sSup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мұндағы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cs typeface="Times New Roman" pitchFamily="18" charset="0"/>
                      </a:rPr>
                      <m:t>𝑞</m:t>
                    </m:r>
                    <m:r>
                      <a:rPr lang="en-US" sz="2400" b="0" i="1" smtClean="0">
                        <a:latin typeface="Cambria Math"/>
                        <a:cs typeface="Times New Roman" pitchFamily="18" charset="0"/>
                      </a:rPr>
                      <m:t>=1−</m:t>
                    </m:r>
                    <m:r>
                      <a:rPr lang="en-US" sz="2400" b="0" i="1" smtClean="0">
                        <a:latin typeface="Cambria Math"/>
                        <a:cs typeface="Times New Roman" pitchFamily="18" charset="0"/>
                      </a:rPr>
                      <m:t>𝑝</m:t>
                    </m:r>
                  </m:oMath>
                </a14:m>
                <a:r>
                  <a:rPr lang="kk-KZ" sz="2400" b="0" dirty="0">
                    <a:latin typeface="Times New Roman" pitchFamily="18" charset="0"/>
                    <a:cs typeface="Times New Roman" pitchFamily="18" charset="0"/>
                  </a:rPr>
                  <a:t>, осы формуланы </a:t>
                </a:r>
                <a:r>
                  <a:rPr lang="kk-KZ" sz="2400" b="1" i="1" dirty="0">
                    <a:latin typeface="Times New Roman" pitchFamily="18" charset="0"/>
                    <a:cs typeface="Times New Roman" pitchFamily="18" charset="0"/>
                  </a:rPr>
                  <a:t>Бернулли формуласы </a:t>
                </a:r>
                <a:r>
                  <a:rPr lang="kk-KZ" sz="2400" b="0" dirty="0">
                    <a:latin typeface="Times New Roman" pitchFamily="18" charset="0"/>
                    <a:cs typeface="Times New Roman" pitchFamily="18" charset="0"/>
                  </a:rPr>
                  <a:t>деп атайды.</a:t>
                </a:r>
                <a:endParaRPr lang="en-US" sz="2400" b="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kk-KZ" sz="1000" b="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1000" b="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Оқиғаның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𝑛</m:t>
                    </m:r>
                  </m:oMath>
                </a14:m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 сынақта кем дегенде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cs typeface="Times New Roman" pitchFamily="18" charset="0"/>
                      </a:rPr>
                      <m:t>𝑘</m:t>
                    </m:r>
                  </m:oMath>
                </a14:m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 рет пайда болу ықтималдығы</a:t>
                </a:r>
                <a14:m>
                  <m:oMath xmlns:m="http://schemas.openxmlformats.org/officeDocument/2006/math">
                    <m:r>
                      <a:rPr lang="kk-KZ" sz="2400" b="0" i="0" smtClean="0">
                        <a:latin typeface="Cambria Math"/>
                        <a:cs typeface="Times New Roman" pitchFamily="18" charset="0"/>
                      </a:rPr>
                      <m:t>  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𝑚</m:t>
                        </m:r>
                        <m:r>
                          <a:rPr lang="en-US" sz="240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≥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𝑘</m:t>
                        </m:r>
                      </m:e>
                    </m:d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𝑘</m:t>
                        </m:r>
                      </m:e>
                    </m:d>
                    <m:r>
                      <a:rPr lang="en-US" sz="2400" b="0" i="1" smtClean="0">
                        <a:latin typeface="Cambria Math"/>
                        <a:cs typeface="Times New Roman" pitchFamily="18" charset="0"/>
                      </a:rPr>
                      <m:t>+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𝑘</m:t>
                        </m:r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+1</m:t>
                        </m:r>
                      </m:e>
                    </m:d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/>
                        <a:cs typeface="Times New Roman" pitchFamily="18" charset="0"/>
                      </a:rPr>
                      <m:t>…+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Оқиғаның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𝑛</m:t>
                    </m:r>
                  </m:oMath>
                </a14:m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 сынақта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мен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 аралығында пайда болу ықтималдығы</a:t>
                </a:r>
                <a:endParaRPr lang="kk-KZ" sz="2400" i="1" dirty="0">
                  <a:latin typeface="Cambria Math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𝑛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  <a:cs typeface="Times New Roman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  <a:cs typeface="Times New Roman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 smtClean="0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≤</m:t>
                          </m:r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𝑚</m:t>
                          </m:r>
                          <m:r>
                            <a:rPr lang="en-US" sz="2400" i="1" smtClean="0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≤</m:t>
                          </m:r>
                          <m:sSub>
                            <m:sSubPr>
                              <m:ctrlPr>
                                <a:rPr lang="en-US" sz="2400" i="1" smtClean="0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2400" i="1"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𝑛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  <a:cs typeface="Times New Roman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  <a:cs typeface="Times New Roman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400" i="1">
                          <a:latin typeface="Cambria Math"/>
                          <a:cs typeface="Times New Roman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𝑛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  <a:cs typeface="Times New Roman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  <a:cs typeface="Times New Roman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+1</m:t>
                          </m:r>
                        </m:e>
                      </m:d>
                      <m:r>
                        <a:rPr lang="en-US" sz="2400" i="1">
                          <a:latin typeface="Cambria Math"/>
                          <a:cs typeface="Times New Roman" pitchFamily="18" charset="0"/>
                        </a:rPr>
                        <m:t>+…+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𝑛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  <a:cs typeface="Times New Roman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Оқиғаның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𝑛</m:t>
                    </m:r>
                  </m:oMath>
                </a14:m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 сынақта кем дегенде 1 рет пайда болу ықтималдығы</a:t>
                </a:r>
                <a14:m>
                  <m:oMath xmlns:m="http://schemas.openxmlformats.org/officeDocument/2006/math">
                    <m:r>
                      <a:rPr lang="kk-KZ" sz="2400">
                        <a:latin typeface="Cambria Math"/>
                        <a:cs typeface="Times New Roman" pitchFamily="18" charset="0"/>
                      </a:rPr>
                      <m:t>  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𝑚</m:t>
                        </m:r>
                        <m: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≥</m:t>
                        </m:r>
                        <m:r>
                          <a:rPr lang="kk-KZ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1</m:t>
                        </m:r>
                      </m:e>
                    </m:d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kk-KZ" sz="2400" b="0" i="1" smtClean="0">
                        <a:latin typeface="Cambria Math"/>
                        <a:cs typeface="Times New Roman" pitchFamily="18" charset="0"/>
                      </a:rPr>
                      <m:t>1−</m:t>
                    </m:r>
                    <m:sSup>
                      <m:sSupPr>
                        <m:ctrlPr>
                          <a:rPr lang="kk-KZ" sz="24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𝑞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Оқиғаның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𝑛</m:t>
                    </m:r>
                  </m:oMath>
                </a14:m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 сынақта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орындалуының ең ықтималды саны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cs typeface="Times New Roman" pitchFamily="18" charset="0"/>
                        </a:rPr>
                        <m:t>𝑛𝑝</m:t>
                      </m:r>
                      <m:r>
                        <a:rPr lang="en-US" sz="2400" b="0" i="1" smtClean="0"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/>
                          <a:cs typeface="Times New Roman" pitchFamily="18" charset="0"/>
                        </a:rPr>
                        <m:t>𝑞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𝑛𝑝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𝑝</m:t>
                      </m:r>
                    </m:oMath>
                  </m:oMathPara>
                </a14:m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836712"/>
                <a:ext cx="8229600" cy="5616624"/>
              </a:xfrm>
              <a:blipFill rotWithShape="1">
                <a:blip r:embed="rId2"/>
                <a:stretch>
                  <a:fillRect l="-1185" t="-1518" r="-8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11402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332656"/>
                <a:ext cx="8229600" cy="619268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kk-KZ" sz="2400" b="1" i="1" dirty="0">
                    <a:latin typeface="Times New Roman" pitchFamily="18" charset="0"/>
                    <a:cs typeface="Times New Roman" pitchFamily="18" charset="0"/>
                  </a:rPr>
                  <a:t>Мысал.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Ойын сүйегін 5 рет лақтырғанда дәл 3 рет алтылық ұпай түсу ықтималдығын табыңыз.</a:t>
                </a:r>
              </a:p>
              <a:p>
                <a:pPr marL="0" indent="0">
                  <a:buNone/>
                </a:pPr>
                <a:r>
                  <a:rPr lang="kk-KZ" sz="2400" b="1" i="1" dirty="0">
                    <a:latin typeface="Times New Roman" pitchFamily="18" charset="0"/>
                    <a:cs typeface="Times New Roman" pitchFamily="18" charset="0"/>
                  </a:rPr>
                  <a:t>Шешуі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cs typeface="Times New Roman" pitchFamily="18" charset="0"/>
                      </a:rPr>
                      <m:t>𝑝</m:t>
                    </m:r>
                    <m:r>
                      <a:rPr lang="en-US" sz="2400" b="0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/>
                        <a:cs typeface="Times New Roman" pitchFamily="18" charset="0"/>
                      </a:rPr>
                      <m:t>𝑞</m:t>
                    </m:r>
                    <m:r>
                      <a:rPr lang="en-US" sz="2400" b="0" i="1" dirty="0" smtClean="0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/>
                            <a:cs typeface="Times New Roman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/>
                        <a:cs typeface="Times New Roman" pitchFamily="18" charset="0"/>
                      </a:rPr>
                      <m:t>𝑛</m:t>
                    </m:r>
                    <m:r>
                      <a:rPr lang="en-US" sz="2400" b="0" i="1" dirty="0" smtClean="0">
                        <a:latin typeface="Cambria Math"/>
                        <a:cs typeface="Times New Roman" pitchFamily="18" charset="0"/>
                      </a:rPr>
                      <m:t>=5,  </m:t>
                    </m:r>
                    <m:r>
                      <a:rPr lang="en-US" sz="2400" b="0" i="1" dirty="0" smtClean="0">
                        <a:latin typeface="Cambria Math"/>
                        <a:cs typeface="Times New Roman" pitchFamily="18" charset="0"/>
                      </a:rPr>
                      <m:t>𝑚</m:t>
                    </m:r>
                    <m:r>
                      <a:rPr lang="en-US" sz="2400" b="0" i="1" dirty="0" smtClean="0">
                        <a:latin typeface="Cambria Math"/>
                        <a:cs typeface="Times New Roman" pitchFamily="18" charset="0"/>
                      </a:rPr>
                      <m:t>=3</m:t>
                    </m:r>
                  </m:oMath>
                </a14:m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cs typeface="Times New Roman" pitchFamily="18" charset="0"/>
                            </a:rPr>
                            <m:t>5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e>
                      </m:d>
                      <m:r>
                        <a:rPr lang="en-US" sz="2400" i="1"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ru-RU" sz="2400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kk-KZ" sz="2400" i="1">
                              <a:latin typeface="Cambria Math"/>
                            </a:rPr>
                            <m:t>С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5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sup>
                      </m:sSubSup>
                      <m:sSup>
                        <m:sSupPr>
                          <m:ctrlPr>
                            <a:rPr lang="kk-KZ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kk-KZ" sz="2400" i="1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kk-KZ" sz="240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/>
                                      <a:cs typeface="Times New Roman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  <a:cs typeface="Times New Roman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  <a:cs typeface="Times New Roman" pitchFamily="18" charset="0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kk-KZ" sz="2400" i="1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kk-KZ" sz="24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kk-KZ" sz="2400" i="1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/>
                                      <a:cs typeface="Times New Roman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  <a:cs typeface="Times New Roman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  <a:cs typeface="Times New Roman" pitchFamily="18" charset="0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125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3888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≈0,32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kk-KZ" sz="2400" b="1" i="1" dirty="0">
                    <a:latin typeface="Times New Roman" pitchFamily="18" charset="0"/>
                    <a:cs typeface="Times New Roman" pitchFamily="18" charset="0"/>
                  </a:rPr>
                  <a:t>Жауабы</a:t>
                </a:r>
                <a14:m>
                  <m:oMath xmlns:m="http://schemas.openxmlformats.org/officeDocument/2006/math">
                    <m:r>
                      <a:rPr lang="kk-KZ" sz="2400" b="1" i="1">
                        <a:latin typeface="Cambria Math"/>
                        <a:ea typeface="Cambria Math"/>
                        <a:cs typeface="Times New Roman" pitchFamily="18" charset="0"/>
                      </a:rPr>
                      <m:t>: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>
                            <a:latin typeface="Cambria Math"/>
                            <a:ea typeface="Cambria Math"/>
                          </a:rPr>
                          <m:t>125</m:t>
                        </m:r>
                      </m:num>
                      <m:den>
                        <m:r>
                          <a:rPr lang="en-US" sz="2400" b="0" i="1">
                            <a:latin typeface="Cambria Math"/>
                            <a:ea typeface="Cambria Math"/>
                          </a:rPr>
                          <m:t>3888</m:t>
                        </m:r>
                      </m:den>
                    </m:f>
                  </m:oMath>
                </a14:m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332656"/>
                <a:ext cx="8229600" cy="6192688"/>
              </a:xfrm>
              <a:blipFill rotWithShape="1">
                <a:blip r:embed="rId2"/>
                <a:stretch>
                  <a:fillRect l="-1185" t="-7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9045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548680"/>
                <a:ext cx="8229600" cy="561662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kk-KZ" sz="2400" b="1" i="1" dirty="0">
                    <a:latin typeface="Times New Roman" pitchFamily="18" charset="0"/>
                    <a:cs typeface="Times New Roman" pitchFamily="18" charset="0"/>
                  </a:rPr>
                  <a:t>Мысал.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Тиынды 6 рет лақтырғанда елтаңба жағымен 2 реттен артық түспеу ықтималдығын табыңыз.</a:t>
                </a:r>
              </a:p>
              <a:p>
                <a:pPr marL="0" indent="0">
                  <a:buNone/>
                </a:pPr>
                <a:r>
                  <a:rPr lang="kk-KZ" sz="2400" b="1" i="1" dirty="0">
                    <a:latin typeface="Times New Roman" pitchFamily="18" charset="0"/>
                    <a:cs typeface="Times New Roman" pitchFamily="18" charset="0"/>
                  </a:rPr>
                  <a:t>Шешуі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.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r>
                          <a:rPr lang="kk-KZ" sz="2400" i="1"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𝑚</m:t>
                        </m:r>
                        <m:r>
                          <a:rPr lang="en-US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≤</m:t>
                        </m:r>
                        <m:r>
                          <a:rPr lang="kk-KZ" sz="24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2</m:t>
                        </m:r>
                      </m:e>
                    </m:d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r>
                          <a:rPr lang="kk-KZ" sz="2400" i="1"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kk-KZ" sz="2400" i="1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e>
                    </m:d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+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r>
                          <a:rPr lang="kk-KZ" sz="2400" i="1"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kk-KZ" sz="2400" b="0" i="1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e>
                    </m:d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+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r>
                          <a:rPr lang="kk-KZ" sz="2400" i="1"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kk-KZ" sz="24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e>
                    </m:d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=</m:t>
                    </m:r>
                  </m:oMath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400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/>
                            </a:rPr>
                            <m:t>=</m:t>
                          </m:r>
                          <m:r>
                            <a:rPr lang="kk-KZ" sz="2400" i="1">
                              <a:latin typeface="Cambria Math"/>
                            </a:rPr>
                            <m:t>С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6</m:t>
                          </m:r>
                        </m:sub>
                        <m:sup>
                          <m:r>
                            <a:rPr lang="en-US" sz="2400" i="1">
                              <a:latin typeface="Cambria Math"/>
                            </a:rPr>
                            <m:t>0</m:t>
                          </m:r>
                        </m:sup>
                      </m:sSubSup>
                      <m:r>
                        <a:rPr lang="kk-KZ" sz="2400" i="1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kk-KZ" sz="24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kk-KZ" sz="2400" i="1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kk-KZ" sz="2400" i="1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  <m:r>
                        <a:rPr lang="kk-KZ" sz="2400" i="1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kk-KZ" sz="24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kk-KZ" sz="2400" i="1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kk-KZ" sz="2400" i="1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6</m:t>
                          </m:r>
                        </m:sup>
                      </m:sSup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sSubSup>
                        <m:sSubSupPr>
                          <m:ctrlPr>
                            <a:rPr lang="ru-RU" sz="2400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kk-KZ" sz="2400" i="1">
                              <a:latin typeface="Cambria Math"/>
                            </a:rPr>
                            <m:t>С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6</m:t>
                          </m:r>
                        </m:sub>
                        <m:sup>
                          <m:r>
                            <a:rPr lang="en-US" sz="2400" i="1">
                              <a:latin typeface="Cambria Math"/>
                            </a:rPr>
                            <m:t>1</m:t>
                          </m:r>
                        </m:sup>
                      </m:sSubSup>
                      <m:r>
                        <a:rPr lang="kk-KZ" sz="2400" i="1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kk-KZ" sz="24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kk-KZ" sz="2400" i="1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kk-KZ" sz="2400" i="1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1</m:t>
                          </m:r>
                        </m:sup>
                      </m:sSup>
                      <m:r>
                        <a:rPr lang="kk-KZ" sz="2400" i="1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kk-KZ" sz="24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kk-KZ" sz="2400" i="1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kk-KZ" sz="2400" i="1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5</m:t>
                          </m:r>
                        </m:sup>
                      </m:sSup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sSubSup>
                        <m:sSubSupPr>
                          <m:ctrlPr>
                            <a:rPr lang="ru-RU" sz="2400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kk-KZ" sz="2400" i="1">
                              <a:latin typeface="Cambria Math"/>
                            </a:rPr>
                            <m:t>С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6</m:t>
                          </m:r>
                        </m:sub>
                        <m:sup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kk-KZ" sz="2400" i="1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kk-KZ" sz="24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kk-KZ" sz="2400" i="1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kk-KZ" sz="2400" i="1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kk-KZ" sz="2400" i="1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kk-KZ" sz="24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kk-KZ" sz="2400" i="1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kk-KZ" sz="2400" i="1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sup>
                      </m:sSup>
                      <m:r>
                        <a:rPr lang="en-US" sz="2400" i="1">
                          <a:latin typeface="Cambria Math"/>
                          <a:ea typeface="Cambria Math"/>
                        </a:rPr>
                        <m:t>=0,344</m:t>
                      </m:r>
                    </m:oMath>
                  </m:oMathPara>
                </a14:m>
                <a:endParaRPr lang="kk-KZ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kk-KZ" sz="2400" b="1" i="1" dirty="0">
                    <a:latin typeface="Times New Roman" pitchFamily="18" charset="0"/>
                    <a:cs typeface="Times New Roman" pitchFamily="18" charset="0"/>
                  </a:rPr>
                  <a:t>Жауабы</a:t>
                </a:r>
                <a14:m>
                  <m:oMath xmlns:m="http://schemas.openxmlformats.org/officeDocument/2006/math">
                    <m:r>
                      <a:rPr lang="kk-KZ" sz="2400" b="1" i="1">
                        <a:latin typeface="Cambria Math"/>
                        <a:ea typeface="Cambria Math"/>
                        <a:cs typeface="Times New Roman" pitchFamily="18" charset="0"/>
                      </a:rPr>
                      <m:t>: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0,344</m:t>
                    </m:r>
                  </m:oMath>
                </a14:m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     </a:t>
                </a:r>
              </a:p>
              <a:p>
                <a:pPr marL="0" indent="0">
                  <a:buNone/>
                </a:pP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548680"/>
                <a:ext cx="8229600" cy="5616624"/>
              </a:xfrm>
              <a:blipFill rotWithShape="1">
                <a:blip r:embed="rId2"/>
                <a:stretch>
                  <a:fillRect l="-1185" t="-8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2276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836712"/>
                <a:ext cx="8229600" cy="561662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kk-KZ" sz="2400" b="1" i="1" dirty="0">
                    <a:latin typeface="Times New Roman" pitchFamily="18" charset="0"/>
                    <a:cs typeface="Times New Roman" pitchFamily="18" charset="0"/>
                  </a:rPr>
                  <a:t>Мысал.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Тиынды 6 рет лақтырғанда елтаңба жағымен түсуінің ең ықтималды санын табыңыз.</a:t>
                </a:r>
              </a:p>
              <a:p>
                <a:pPr marL="0" indent="0">
                  <a:buNone/>
                </a:pPr>
                <a:r>
                  <a:rPr lang="kk-KZ" sz="2400" b="1" i="1" dirty="0">
                    <a:latin typeface="Times New Roman" pitchFamily="18" charset="0"/>
                    <a:cs typeface="Times New Roman" pitchFamily="18" charset="0"/>
                  </a:rPr>
                  <a:t>Шешуі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.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cs typeface="Times New Roman" pitchFamily="18" charset="0"/>
                      </a:rPr>
                      <m:t> </m:t>
                    </m:r>
                    <m:r>
                      <a:rPr lang="kk-KZ" sz="2400" b="0" i="1" smtClean="0">
                        <a:latin typeface="Cambria Math"/>
                        <a:cs typeface="Times New Roman" pitchFamily="18" charset="0"/>
                      </a:rPr>
                      <m:t> 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r>
                          <a:rPr lang="kk-KZ" sz="2400" i="1"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kk-KZ" sz="2400" i="1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e>
                    </m:d>
                    <m:r>
                      <a:rPr lang="kk-KZ" sz="2400" b="0" i="1" smtClean="0">
                        <a:latin typeface="Cambria Math"/>
                        <a:cs typeface="Times New Roman" pitchFamily="18" charset="0"/>
                      </a:rPr>
                      <m:t>,  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r>
                          <a:rPr lang="kk-KZ" sz="2400" i="1"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kk-KZ" sz="2400" b="0" i="1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e>
                    </m:d>
                    <m:r>
                      <a:rPr lang="en-US" sz="2400" b="0" i="1" smtClean="0">
                        <a:latin typeface="Cambria Math"/>
                        <a:cs typeface="Times New Roman" pitchFamily="18" charset="0"/>
                      </a:rPr>
                      <m:t>, 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r>
                          <a:rPr lang="kk-KZ" sz="2400" i="1"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kk-KZ" sz="24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e>
                    </m:d>
                    <m:r>
                      <a:rPr lang="en-US" sz="2400" b="0" i="1" smtClean="0">
                        <a:latin typeface="Cambria Math"/>
                        <a:cs typeface="Times New Roman" pitchFamily="18" charset="0"/>
                      </a:rPr>
                      <m:t>,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r>
                          <a:rPr lang="kk-KZ" sz="2400" i="1"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e>
                    </m:d>
                    <m:r>
                      <a:rPr lang="kk-KZ" sz="2400" i="1">
                        <a:latin typeface="Cambria Math"/>
                        <a:cs typeface="Times New Roman" pitchFamily="18" charset="0"/>
                      </a:rPr>
                      <m:t>,  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r>
                          <a:rPr lang="kk-KZ" sz="2400" i="1"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4</m:t>
                        </m:r>
                      </m:e>
                    </m:d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, 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r>
                          <a:rPr lang="kk-KZ" sz="2400" i="1"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5</m:t>
                        </m:r>
                      </m:e>
                    </m:d>
                    <m:r>
                      <a:rPr lang="en-US" sz="2400" b="0" i="1" smtClean="0">
                        <a:latin typeface="Cambria Math"/>
                        <a:cs typeface="Times New Roman" pitchFamily="18" charset="0"/>
                      </a:rPr>
                      <m:t>,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r>
                          <a:rPr lang="kk-KZ" sz="2400" i="1"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e>
                    </m:d>
                  </m:oMath>
                </a14:m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  <a:cs typeface="Times New Roman" pitchFamily="18" charset="0"/>
                        </a:rPr>
                        <m:t>𝑛𝑝</m:t>
                      </m:r>
                      <m:r>
                        <a:rPr lang="en-US" sz="2400" i="1"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en-US" sz="2400" i="1">
                          <a:latin typeface="Cambria Math"/>
                          <a:cs typeface="Times New Roman" pitchFamily="18" charset="0"/>
                        </a:rPr>
                        <m:t>𝑞</m:t>
                      </m:r>
                      <m:r>
                        <a:rPr lang="en-US" sz="2400" i="1">
                          <a:latin typeface="Cambria Math"/>
                          <a:ea typeface="Cambria Math"/>
                          <a:cs typeface="Times New Roman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i="1">
                          <a:latin typeface="Cambria Math"/>
                          <a:ea typeface="Cambria Math"/>
                          <a:cs typeface="Times New Roman" pitchFamily="18" charset="0"/>
                        </a:rPr>
                        <m:t>≤</m:t>
                      </m:r>
                      <m:r>
                        <a:rPr lang="en-US" sz="2400" i="1">
                          <a:latin typeface="Cambria Math"/>
                          <a:ea typeface="Cambria Math"/>
                          <a:cs typeface="Times New Roman" pitchFamily="18" charset="0"/>
                        </a:rPr>
                        <m:t>𝑛𝑝</m:t>
                      </m:r>
                      <m:r>
                        <a:rPr lang="en-US" sz="2400" i="1">
                          <a:latin typeface="Cambria Math"/>
                          <a:ea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  <a:cs typeface="Times New Roman" pitchFamily="18" charset="0"/>
                        </a:rPr>
                        <m:t>𝑝</m:t>
                      </m:r>
                    </m:oMath>
                  </m:oMathPara>
                </a14:m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𝑝</m:t>
                    </m:r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/>
                        <a:cs typeface="Times New Roman" pitchFamily="18" charset="0"/>
                      </a:rPr>
                      <m:t>𝑞</m:t>
                    </m:r>
                    <m:r>
                      <a:rPr lang="en-US" sz="2400" i="1" dirty="0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400" i="1" dirty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/>
                        <a:cs typeface="Times New Roman" pitchFamily="18" charset="0"/>
                      </a:rPr>
                      <m:t>𝑛</m:t>
                    </m:r>
                    <m:r>
                      <a:rPr lang="en-US" sz="2400" i="1" dirty="0">
                        <a:latin typeface="Cambria Math"/>
                        <a:cs typeface="Times New Roman" pitchFamily="18" charset="0"/>
                      </a:rPr>
                      <m:t>=6,  </m:t>
                    </m:r>
                  </m:oMath>
                </a14:m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cs typeface="Times New Roman" pitchFamily="18" charset="0"/>
                        </a:rPr>
                        <m:t>6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cs typeface="Times New Roman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  <a:cs typeface="Times New Roman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i="1">
                          <a:latin typeface="Cambria Math"/>
                          <a:ea typeface="Cambria Math"/>
                          <a:cs typeface="Times New Roman" pitchFamily="18" charset="0"/>
                        </a:rPr>
                        <m:t>≤</m:t>
                      </m:r>
                      <m:r>
                        <a:rPr lang="en-US" sz="2400" i="1">
                          <a:latin typeface="Cambria Math"/>
                          <a:cs typeface="Times New Roman" pitchFamily="18" charset="0"/>
                        </a:rPr>
                        <m:t>6</m:t>
                      </m:r>
                      <m:r>
                        <a:rPr lang="en-US" sz="2400" i="1">
                          <a:latin typeface="Cambria Math"/>
                          <a:ea typeface="Cambria Math"/>
                          <a:cs typeface="Times New Roman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cs typeface="Times New Roman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itchFamily="18" charset="0"/>
                        </a:rPr>
                        <m:t>2,5</m:t>
                      </m:r>
                      <m:r>
                        <a:rPr lang="en-US" sz="2400" i="1">
                          <a:latin typeface="Cambria Math"/>
                          <a:ea typeface="Cambria Math"/>
                          <a:cs typeface="Times New Roman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i="1">
                          <a:latin typeface="Cambria Math"/>
                          <a:ea typeface="Cambria Math"/>
                          <a:cs typeface="Times New Roman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/>
                          <a:cs typeface="Times New Roman" pitchFamily="18" charset="0"/>
                        </a:rPr>
                        <m:t>3,5</m:t>
                      </m:r>
                    </m:oMath>
                  </m:oMathPara>
                </a14:m>
                <a:endParaRPr lang="kk-KZ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kk-KZ" sz="2400" b="1" i="1" dirty="0">
                    <a:latin typeface="Times New Roman" pitchFamily="18" charset="0"/>
                    <a:cs typeface="Times New Roman" pitchFamily="18" charset="0"/>
                  </a:rPr>
                  <a:t>Жауабы</a:t>
                </a:r>
                <a14:m>
                  <m:oMath xmlns:m="http://schemas.openxmlformats.org/officeDocument/2006/math">
                    <m:r>
                      <a:rPr lang="kk-KZ" sz="2400" b="1" i="1">
                        <a:latin typeface="Cambria Math"/>
                        <a:ea typeface="Cambria Math"/>
                        <a:cs typeface="Times New Roman" pitchFamily="18" charset="0"/>
                      </a:rPr>
                      <m:t>: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3</m:t>
                    </m:r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marL="0" indent="0">
                  <a:buNone/>
                </a:pP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836712"/>
                <a:ext cx="8229600" cy="5616624"/>
              </a:xfrm>
              <a:blipFill rotWithShape="1">
                <a:blip r:embed="rId2"/>
                <a:stretch>
                  <a:fillRect l="-1185" t="-8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4688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Алмастырулар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n=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2, АВ, ВА, алмастырулар саны 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=2!</a:t>
            </a:r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n=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3, АВС, ВАС, САВ </a:t>
            </a:r>
          </a:p>
          <a:p>
            <a:pPr marL="0" indent="0">
              <a:buNone/>
            </a:pP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       АСВ, ВСА, СВА  алмастырулар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аны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6=3!</a:t>
            </a:r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n=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4, 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ВС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, 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DC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, 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BD, CDB, DBC, DCB)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 (A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ADC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, 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AD, CDA, DAC, DCA)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C (ABD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ADB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BAD, BDA, DAB, DBA)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D (A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, 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AB, CBA, BAC, BCA)</a:t>
            </a:r>
          </a:p>
          <a:p>
            <a:pPr marL="0" indent="0">
              <a:buNone/>
            </a:pP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алмастырулар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аны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!</a:t>
            </a:r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Алмастырулар саны: Р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=n!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kk-KZ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3EA36974-B59A-4974-8D2E-3F63182A7B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474136"/>
              </p:ext>
            </p:extLst>
          </p:nvPr>
        </p:nvGraphicFramePr>
        <p:xfrm>
          <a:off x="7504112" y="836712"/>
          <a:ext cx="11757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xmlns="" val="666253354"/>
                    </a:ext>
                  </a:extLst>
                </a:gridCol>
                <a:gridCol w="527720">
                  <a:extLst>
                    <a:ext uri="{9D8B030D-6E8A-4147-A177-3AD203B41FA5}">
                      <a16:colId xmlns:a16="http://schemas.microsoft.com/office/drawing/2014/main" xmlns="" val="2832502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38415033"/>
                  </a:ext>
                </a:extLst>
              </a:tr>
            </a:tbl>
          </a:graphicData>
        </a:graphic>
      </p:graphicFrame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xmlns="" id="{2CA98E3D-1879-4766-820C-05D4E78035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752747"/>
              </p:ext>
            </p:extLst>
          </p:nvPr>
        </p:nvGraphicFramePr>
        <p:xfrm>
          <a:off x="7020273" y="1700808"/>
          <a:ext cx="165834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782">
                  <a:extLst>
                    <a:ext uri="{9D8B030D-6E8A-4147-A177-3AD203B41FA5}">
                      <a16:colId xmlns:a16="http://schemas.microsoft.com/office/drawing/2014/main" xmlns="" val="6098488"/>
                    </a:ext>
                  </a:extLst>
                </a:gridCol>
                <a:gridCol w="552782">
                  <a:extLst>
                    <a:ext uri="{9D8B030D-6E8A-4147-A177-3AD203B41FA5}">
                      <a16:colId xmlns:a16="http://schemas.microsoft.com/office/drawing/2014/main" xmlns="" val="2811912484"/>
                    </a:ext>
                  </a:extLst>
                </a:gridCol>
                <a:gridCol w="552782">
                  <a:extLst>
                    <a:ext uri="{9D8B030D-6E8A-4147-A177-3AD203B41FA5}">
                      <a16:colId xmlns:a16="http://schemas.microsoft.com/office/drawing/2014/main" xmlns="" val="30293857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71092212"/>
                  </a:ext>
                </a:extLst>
              </a:tr>
            </a:tbl>
          </a:graphicData>
        </a:graphic>
      </p:graphicFrame>
      <p:graphicFrame>
        <p:nvGraphicFramePr>
          <p:cNvPr id="8" name="Таблица 8">
            <a:extLst>
              <a:ext uri="{FF2B5EF4-FFF2-40B4-BE49-F238E27FC236}">
                <a16:creationId xmlns:a16="http://schemas.microsoft.com/office/drawing/2014/main" xmlns="" id="{48145FF2-0488-4E49-B1BC-3905E96DB3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849948"/>
              </p:ext>
            </p:extLst>
          </p:nvPr>
        </p:nvGraphicFramePr>
        <p:xfrm>
          <a:off x="6516216" y="2953649"/>
          <a:ext cx="210892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230">
                  <a:extLst>
                    <a:ext uri="{9D8B030D-6E8A-4147-A177-3AD203B41FA5}">
                      <a16:colId xmlns:a16="http://schemas.microsoft.com/office/drawing/2014/main" xmlns="" val="45819925"/>
                    </a:ext>
                  </a:extLst>
                </a:gridCol>
                <a:gridCol w="527230">
                  <a:extLst>
                    <a:ext uri="{9D8B030D-6E8A-4147-A177-3AD203B41FA5}">
                      <a16:colId xmlns:a16="http://schemas.microsoft.com/office/drawing/2014/main" xmlns="" val="1996381767"/>
                    </a:ext>
                  </a:extLst>
                </a:gridCol>
                <a:gridCol w="527230">
                  <a:extLst>
                    <a:ext uri="{9D8B030D-6E8A-4147-A177-3AD203B41FA5}">
                      <a16:colId xmlns:a16="http://schemas.microsoft.com/office/drawing/2014/main" xmlns="" val="1910599044"/>
                    </a:ext>
                  </a:extLst>
                </a:gridCol>
                <a:gridCol w="527230">
                  <a:extLst>
                    <a:ext uri="{9D8B030D-6E8A-4147-A177-3AD203B41FA5}">
                      <a16:colId xmlns:a16="http://schemas.microsoft.com/office/drawing/2014/main" xmlns="" val="14662826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59726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151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Қайталанбайтын орналастырулар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836712"/>
                <a:ext cx="8229600" cy="561662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n=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5, А, В, С, 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, Е </a:t>
                </a:r>
              </a:p>
              <a:p>
                <a:pPr marL="0" indent="0">
                  <a:buNone/>
                </a:pP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Орналастырулар саны: </a:t>
                </a:r>
                <a14:m>
                  <m:oMath xmlns:m="http://schemas.openxmlformats.org/officeDocument/2006/math">
                    <m:r>
                      <a:rPr lang="kk-KZ" sz="2400" b="0" i="1" smtClean="0">
                        <a:latin typeface="Cambria Math"/>
                        <a:cs typeface="Times New Roman" pitchFamily="18" charset="0"/>
                      </a:rPr>
                      <m:t>5</m:t>
                    </m:r>
                    <m:r>
                      <a:rPr lang="kk-KZ" sz="24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∙4∙3</m:t>
                    </m:r>
                    <m:r>
                      <a:rPr lang="en-US" sz="2400" b="0" i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=60</m:t>
                    </m:r>
                  </m:oMath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ru-RU" sz="2400" i="1">
                            <a:latin typeface="Cambria Math"/>
                          </a:rPr>
                        </m:ctrlPr>
                      </m:sSubSupPr>
                      <m:e>
                        <m:r>
                          <a:rPr lang="kk-KZ" sz="2400" i="1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kk-KZ" sz="2400" i="1">
                            <a:latin typeface="Cambria Math"/>
                          </a:rPr>
                          <m:t>𝑛</m:t>
                        </m:r>
                      </m:sub>
                      <m:sup>
                        <m:r>
                          <a:rPr lang="kk-KZ" sz="2400" i="1">
                            <a:latin typeface="Cambria Math"/>
                          </a:rPr>
                          <m:t>𝑘</m:t>
                        </m:r>
                      </m:sup>
                    </m:sSubSup>
                  </m:oMath>
                </a14:m>
                <a:r>
                  <a:rPr lang="en-US" sz="2400" dirty="0"/>
                  <a:t>=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/>
                      </a:rPr>
                      <m:t>𝑛</m:t>
                    </m:r>
                    <m:d>
                      <m:dPr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latin typeface="Cambria Math"/>
                          </a:rPr>
                          <m:t>𝑛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latin typeface="Cambria Math"/>
                          </a:rPr>
                          <m:t>𝑛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−2</m:t>
                        </m:r>
                      </m:e>
                    </m:d>
                    <m:d>
                      <m:dPr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latin typeface="Cambria Math"/>
                          </a:rPr>
                          <m:t>𝑛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−3</m:t>
                        </m:r>
                      </m:e>
                    </m:d>
                    <m:r>
                      <a:rPr lang="en-US" sz="2400" b="0" i="1" dirty="0" smtClean="0">
                        <a:latin typeface="Cambria Math"/>
                      </a:rPr>
                      <m:t>…</m:t>
                    </m:r>
                    <m:d>
                      <m:dPr>
                        <m:ctrlPr>
                          <a:rPr lang="en-US" sz="2400" b="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latin typeface="Cambria Math"/>
                          </a:rPr>
                          <m:t>𝑛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−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𝑘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+1</m:t>
                        </m:r>
                      </m:e>
                    </m:d>
                    <m:r>
                      <a:rPr lang="en-US" sz="2400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/>
                          </a:rPr>
                          <m:t>𝑛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n-US" sz="2400" b="0" i="1" dirty="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dirty="0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sz="2400" b="0" i="1" dirty="0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sz="2400" b="0" i="1" dirty="0" smtClean="0">
                                <a:latin typeface="Cambria Math"/>
                              </a:rPr>
                              <m:t>𝑘</m:t>
                            </m:r>
                          </m:e>
                        </m:d>
                        <m:r>
                          <a:rPr lang="en-US" sz="2400" b="0" i="1" dirty="0" smtClean="0">
                            <a:latin typeface="Cambria Math"/>
                          </a:rPr>
                          <m:t>!</m:t>
                        </m:r>
                      </m:den>
                    </m:f>
                  </m:oMath>
                </a14:m>
                <a:r>
                  <a:rPr lang="en-US" sz="2400" dirty="0"/>
                  <a:t>.</a:t>
                </a:r>
              </a:p>
              <a:p>
                <a:pPr marL="0" indent="0">
                  <a:buNone/>
                </a:pPr>
                <a:endParaRPr lang="ru-RU" sz="24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ru-RU" sz="2400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kk-KZ" sz="2400" i="1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kk-KZ" sz="2400" b="0" i="1" smtClean="0">
                            <a:latin typeface="Cambria Math"/>
                          </a:rPr>
                          <m:t>5</m:t>
                        </m:r>
                      </m:sub>
                      <m:sup>
                        <m:r>
                          <a:rPr lang="kk-KZ" sz="2400" b="0" i="1" smtClean="0">
                            <a:latin typeface="Cambria Math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24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kk-KZ" sz="2400" b="0" i="1" dirty="0" smtClean="0">
                            <a:latin typeface="Cambria Math"/>
                          </a:rPr>
                          <m:t>5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n-US" sz="2400" b="0" i="1" dirty="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kk-KZ" sz="2400" b="0" i="1" dirty="0" smtClean="0">
                                <a:latin typeface="Cambria Math"/>
                              </a:rPr>
                              <m:t>5</m:t>
                            </m:r>
                            <m:r>
                              <a:rPr lang="en-US" sz="2400" b="0" i="1" dirty="0" smtClean="0">
                                <a:latin typeface="Cambria Math"/>
                              </a:rPr>
                              <m:t>−</m:t>
                            </m:r>
                            <m:r>
                              <a:rPr lang="kk-KZ" sz="2400" b="0" i="1" dirty="0" smtClean="0">
                                <a:latin typeface="Cambria Math"/>
                              </a:rPr>
                              <m:t>3</m:t>
                            </m:r>
                          </m:e>
                        </m:d>
                        <m:r>
                          <a:rPr lang="en-US" sz="2400" b="0" i="1" dirty="0" smtClean="0">
                            <a:latin typeface="Cambria Math"/>
                          </a:rPr>
                          <m:t>!</m:t>
                        </m:r>
                      </m:den>
                    </m:f>
                    <m:r>
                      <a:rPr lang="en-US" sz="2400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/>
                          </a:rPr>
                          <m:t>5</m:t>
                        </m:r>
                        <m:r>
                          <a:rPr lang="en-US" sz="2400" b="0" i="1" dirty="0" smtClean="0">
                            <a:latin typeface="Cambria Math"/>
                            <a:ea typeface="Cambria Math"/>
                          </a:rPr>
                          <m:t>∙4∙3∙2!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/>
                          </a:rPr>
                          <m:t>2!</m:t>
                        </m:r>
                      </m:den>
                    </m:f>
                    <m:r>
                      <a:rPr lang="en-US" sz="2400" b="0" i="1" dirty="0" smtClean="0">
                        <a:latin typeface="Cambria Math"/>
                      </a:rPr>
                      <m:t>=</m:t>
                    </m:r>
                    <m:r>
                      <a:rPr lang="kk-KZ" sz="2400" b="0" i="1" smtClean="0">
                        <a:latin typeface="Cambria Math"/>
                        <a:cs typeface="Times New Roman" pitchFamily="18" charset="0"/>
                      </a:rPr>
                      <m:t>5</m:t>
                    </m:r>
                    <m:r>
                      <a:rPr lang="kk-KZ" sz="24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∙4∙3</m:t>
                    </m:r>
                    <m:r>
                      <a:rPr lang="en-US" sz="2400" b="0" i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=60</m:t>
                    </m:r>
                  </m:oMath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836712"/>
                <a:ext cx="8229600" cy="5616624"/>
              </a:xfrm>
              <a:blipFill rotWithShape="1">
                <a:blip r:embed="rId2"/>
                <a:stretch>
                  <a:fillRect l="-1185" t="-8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264884"/>
              </p:ext>
            </p:extLst>
          </p:nvPr>
        </p:nvGraphicFramePr>
        <p:xfrm>
          <a:off x="1524000" y="1397000"/>
          <a:ext cx="45720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68107"/>
              </p:ext>
            </p:extLst>
          </p:nvPr>
        </p:nvGraphicFramePr>
        <p:xfrm>
          <a:off x="827584" y="2996952"/>
          <a:ext cx="5616624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itchFamily="18" charset="0"/>
                          <a:cs typeface="Times New Roman" pitchFamily="18" charset="0"/>
                        </a:rPr>
                        <a:t>n-1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itchFamily="18" charset="0"/>
                          <a:cs typeface="Times New Roman" pitchFamily="18" charset="0"/>
                        </a:rPr>
                        <a:t>n-2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itchFamily="18" charset="0"/>
                          <a:cs typeface="Times New Roman" pitchFamily="18" charset="0"/>
                        </a:rPr>
                        <a:t>n-3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itchFamily="18" charset="0"/>
                          <a:cs typeface="Times New Roman" pitchFamily="18" charset="0"/>
                        </a:rPr>
                        <a:t>n-k+1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892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Қайталанбайтын терулер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836712"/>
                <a:ext cx="8229600" cy="561662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40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kk-KZ" sz="2400" b="0" i="1" smtClean="0">
                              <a:latin typeface="Cambria Math"/>
                            </a:rPr>
                            <m:t>С</m:t>
                          </m:r>
                        </m:e>
                        <m:sub>
                          <m:r>
                            <a:rPr lang="kk-KZ" sz="2400" i="1">
                              <a:latin typeface="Cambria Math"/>
                            </a:rPr>
                            <m:t>𝑛</m:t>
                          </m:r>
                        </m:sub>
                        <m:sup>
                          <m:r>
                            <a:rPr lang="kk-KZ" sz="2400" i="1">
                              <a:latin typeface="Cambria Math"/>
                            </a:rPr>
                            <m:t>𝑘</m:t>
                          </m:r>
                        </m:sup>
                      </m:sSubSup>
                      <m:r>
                        <m:rPr>
                          <m:nor/>
                        </m:rPr>
                        <a:rPr lang="en-US" sz="2400" dirty="0" smtClean="0"/>
                        <m:t>=</m:t>
                      </m:r>
                      <m:f>
                        <m:fPr>
                          <m:ctrlPr>
                            <a:rPr lang="en-US" sz="24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400" b="0" i="1" dirty="0" smtClean="0">
                              <a:latin typeface="Cambria Math"/>
                            </a:rPr>
                            <m:t>!</m:t>
                          </m:r>
                        </m:num>
                        <m:den>
                          <m:r>
                            <a:rPr lang="en-US" sz="2400" b="0" i="1" dirty="0" smtClean="0"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dirty="0" smtClean="0">
                              <a:latin typeface="Cambria Math"/>
                            </a:rPr>
                            <m:t>!</m:t>
                          </m:r>
                          <m:d>
                            <m:dPr>
                              <m:ctrlPr>
                                <a:rPr lang="en-US" sz="2400" b="0" i="1" dirty="0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dirty="0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2400" b="0" i="1" dirty="0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400" b="0" i="1" dirty="0" smtClean="0">
                                  <a:latin typeface="Cambria Math"/>
                                </a:rPr>
                                <m:t>𝑘</m:t>
                              </m:r>
                            </m:e>
                          </m:d>
                          <m:r>
                            <a:rPr lang="en-US" sz="2400" b="0" i="1" dirty="0" smtClean="0">
                              <a:latin typeface="Cambria Math"/>
                            </a:rPr>
                            <m:t>!</m:t>
                          </m:r>
                        </m:den>
                      </m:f>
                    </m:oMath>
                  </m:oMathPara>
                </a14:m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n=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5, А, В, С, 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, Е </a:t>
                </a:r>
              </a:p>
              <a:p>
                <a:pPr marL="0" indent="0">
                  <a:buNone/>
                </a:pP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k=3, </a:t>
                </a:r>
              </a:p>
              <a:p>
                <a:pPr marL="0" indent="0">
                  <a:buNone/>
                </a:pP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1)ABC, 2)ABD, 3)ABE, 4)ACD, 5)ACE, 6)ADE, </a:t>
                </a:r>
              </a:p>
              <a:p>
                <a:pPr marL="0" indent="0">
                  <a:buNone/>
                </a:pP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7)BCD, 8)BCE, 9)BDE, </a:t>
                </a:r>
              </a:p>
              <a:p>
                <a:pPr marL="0" indent="0">
                  <a:buNone/>
                </a:pP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10)CDE</a:t>
                </a:r>
              </a:p>
              <a:p>
                <a:pPr marL="0" indent="0">
                  <a:buNone/>
                </a:pP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		</a:t>
                </a: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Терулер саны: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2400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kk-KZ" sz="2400" b="0" i="1" smtClean="0">
                            <a:latin typeface="Cambria Math"/>
                          </a:rPr>
                          <m:t>С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sub>
                      <m:sup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sup>
                    </m:sSubSup>
                    <m:r>
                      <m:rPr>
                        <m:nor/>
                      </m:rPr>
                      <a:rPr lang="en-US" sz="2400" dirty="0" smtClean="0"/>
                      <m:t>=</m:t>
                    </m:r>
                    <m:f>
                      <m:fPr>
                        <m:ctrlPr>
                          <a:rPr lang="en-US" sz="2400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/>
                          </a:rPr>
                          <m:t>5!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/>
                          </a:rPr>
                          <m:t>3!</m:t>
                        </m:r>
                        <m:d>
                          <m:dPr>
                            <m:ctrlPr>
                              <a:rPr lang="en-US" sz="2400" b="0" i="1" dirty="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dirty="0" smtClean="0">
                                <a:latin typeface="Cambria Math"/>
                              </a:rPr>
                              <m:t>5−3</m:t>
                            </m:r>
                          </m:e>
                        </m:d>
                        <m:r>
                          <a:rPr lang="en-US" sz="2400" b="0" i="1" dirty="0" smtClean="0">
                            <a:latin typeface="Cambria Math"/>
                          </a:rPr>
                          <m:t>!</m:t>
                        </m:r>
                      </m:den>
                    </m:f>
                    <m:r>
                      <a:rPr lang="en-US" sz="2400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/>
                          </a:rPr>
                          <m:t>5!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/>
                          </a:rPr>
                          <m:t>3!∙2!</m:t>
                        </m:r>
                      </m:den>
                    </m:f>
                    <m:r>
                      <a:rPr lang="en-US" sz="2400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/>
                          </a:rPr>
                          <m:t>4</m:t>
                        </m:r>
                        <m:r>
                          <a:rPr lang="en-US" sz="2400" b="0" i="1" dirty="0" smtClean="0">
                            <a:latin typeface="Cambria Math"/>
                            <a:ea typeface="Cambria Math"/>
                          </a:rPr>
                          <m:t>∙5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dirty="0" smtClean="0">
                        <a:latin typeface="Cambria Math"/>
                      </a:rPr>
                      <m:t>=10</m:t>
                    </m:r>
                  </m:oMath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836712"/>
                <a:ext cx="8229600" cy="5616624"/>
              </a:xfrm>
              <a:blipFill rotWithShape="1">
                <a:blip r:embed="rId2"/>
                <a:stretch>
                  <a:fillRect l="-11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5892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Қайталанбалы терулер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836712"/>
                <a:ext cx="8229600" cy="561662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n=3, A, B, C</a:t>
                </a:r>
              </a:p>
              <a:p>
                <a:pPr marL="0" indent="0">
                  <a:buNone/>
                </a:pP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k=2, AA, AB, AC, BB, BC, CC  </a:t>
                </a: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Қайталанбалы терулер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саны 6-ға тең.</a:t>
                </a:r>
              </a:p>
              <a:p>
                <a:pPr marL="0" indent="0">
                  <a:buNone/>
                </a:pPr>
                <a:endParaRPr lang="ru-RU" sz="2400" i="1" dirty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400" i="1" smtClean="0">
                              <a:latin typeface="Cambria Math"/>
                            </a:rPr>
                          </m:ctrlPr>
                        </m:sSubSupPr>
                        <m:e>
                          <m:acc>
                            <m:accPr>
                              <m:chr m:val="̃"/>
                              <m:ctrlPr>
                                <a:rPr lang="ru-RU" sz="240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kk-KZ" sz="2400" b="0" i="1" smtClean="0">
                                  <a:latin typeface="Cambria Math"/>
                                </a:rPr>
                                <m:t>С</m:t>
                              </m:r>
                            </m:e>
                          </m:acc>
                        </m:e>
                        <m:sub>
                          <m:r>
                            <a:rPr lang="kk-KZ" sz="2400" i="1">
                              <a:latin typeface="Cambria Math"/>
                            </a:rPr>
                            <m:t>𝑛</m:t>
                          </m:r>
                        </m:sub>
                        <m:sup>
                          <m:r>
                            <a:rPr lang="kk-KZ" sz="2400" i="1">
                              <a:latin typeface="Cambria Math"/>
                            </a:rPr>
                            <m:t>𝑘</m:t>
                          </m:r>
                        </m:sup>
                      </m:sSubSup>
                      <m:r>
                        <m:rPr>
                          <m:nor/>
                        </m:rPr>
                        <a:rPr lang="en-US" sz="2400" dirty="0" smtClean="0"/>
                        <m:t>=</m:t>
                      </m:r>
                      <m:sSubSup>
                        <m:sSubSupPr>
                          <m:ctrlPr>
                            <a:rPr lang="ru-RU" sz="240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kk-KZ" sz="2400" b="0" i="1" smtClean="0">
                              <a:latin typeface="Cambria Math"/>
                            </a:rPr>
                            <m:t>С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−1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𝑘</m:t>
                          </m:r>
                        </m:sup>
                      </m:sSubSup>
                    </m:oMath>
                  </m:oMathPara>
                </a14:m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Дүкенде 3 түсті шарлар бар. 9 шарды неше түрлі тәсілмен сатып алуға болатынын табыңыз.</a:t>
                </a:r>
              </a:p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Шешуі. 3 элементтен 9 бойынша алынған қайталанбалы теру.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400" i="1" smtClean="0">
                              <a:latin typeface="Cambria Math"/>
                            </a:rPr>
                          </m:ctrlPr>
                        </m:sSubSupPr>
                        <m:e>
                          <m:acc>
                            <m:accPr>
                              <m:chr m:val="̃"/>
                              <m:ctrlPr>
                                <a:rPr lang="ru-RU" sz="240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kk-KZ" sz="2400" b="0" i="1" smtClean="0">
                                  <a:latin typeface="Cambria Math"/>
                                </a:rPr>
                                <m:t>С</m:t>
                              </m:r>
                            </m:e>
                          </m:acc>
                        </m:e>
                        <m:sub>
                          <m:r>
                            <a:rPr lang="kk-KZ" sz="2400" b="0" i="1" smtClean="0">
                              <a:latin typeface="Cambria Math"/>
                            </a:rPr>
                            <m:t>3</m:t>
                          </m:r>
                        </m:sub>
                        <m:sup>
                          <m:r>
                            <a:rPr lang="kk-KZ" sz="2400" b="0" i="1" smtClean="0">
                              <a:latin typeface="Cambria Math"/>
                            </a:rPr>
                            <m:t>9</m:t>
                          </m:r>
                        </m:sup>
                      </m:sSubSup>
                      <m:r>
                        <m:rPr>
                          <m:nor/>
                        </m:rPr>
                        <a:rPr lang="en-US" sz="2400" dirty="0" smtClean="0"/>
                        <m:t>=</m:t>
                      </m:r>
                      <m:sSubSup>
                        <m:sSubSupPr>
                          <m:ctrlPr>
                            <a:rPr lang="ru-RU" sz="240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kk-KZ" sz="2400" b="0" i="1" smtClean="0">
                              <a:latin typeface="Cambria Math"/>
                            </a:rPr>
                            <m:t>С</m:t>
                          </m:r>
                        </m:e>
                        <m:sub>
                          <m:r>
                            <a:rPr lang="kk-KZ" sz="2400" b="0" i="1" smtClean="0">
                              <a:latin typeface="Cambria Math"/>
                            </a:rPr>
                            <m:t>9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kk-KZ" sz="2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−1</m:t>
                          </m:r>
                        </m:sub>
                        <m:sup>
                          <m:r>
                            <a:rPr lang="kk-KZ" sz="2400" b="0" i="1" smtClean="0">
                              <a:latin typeface="Cambria Math"/>
                            </a:rPr>
                            <m:t>9</m:t>
                          </m:r>
                        </m:sup>
                      </m:sSubSup>
                      <m:r>
                        <m:rPr>
                          <m:nor/>
                        </m:rPr>
                        <a:rPr lang="en-US" sz="2400" dirty="0" smtClean="0"/>
                        <m:t>=</m:t>
                      </m:r>
                      <m:sSubSup>
                        <m:sSubSupPr>
                          <m:ctrlPr>
                            <a:rPr lang="ru-RU" sz="240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kk-KZ" sz="2400" b="0" i="1" smtClean="0">
                              <a:latin typeface="Cambria Math"/>
                            </a:rPr>
                            <m:t>С</m:t>
                          </m:r>
                        </m:e>
                        <m:sub>
                          <m:r>
                            <a:rPr lang="kk-KZ" sz="24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kk-KZ" sz="2400" b="0" i="1" smtClean="0">
                              <a:latin typeface="Cambria Math"/>
                            </a:rPr>
                            <m:t>9</m:t>
                          </m:r>
                        </m:sup>
                      </m:sSubSup>
                      <m:r>
                        <a:rPr lang="en-US" sz="2400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11!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9!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∙2!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11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∙10∙9!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9!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∙2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=11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∙5=55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Жауабы: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55</a:t>
                </a: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836712"/>
                <a:ext cx="8229600" cy="5616624"/>
              </a:xfrm>
              <a:blipFill rotWithShape="1">
                <a:blip r:embed="rId2"/>
                <a:stretch>
                  <a:fillRect l="-1185" t="-868" r="-7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2318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Ньютон биномы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836712"/>
                <a:ext cx="8229600" cy="5616624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8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18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US" sz="18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1800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8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1800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8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800" b="0" i="1" smtClean="0">
                              <a:latin typeface="Cambria Math"/>
                            </a:rPr>
                            <m:t>=0</m:t>
                          </m:r>
                        </m:sub>
                        <m:sup>
                          <m:r>
                            <a:rPr lang="en-US" sz="18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bSup>
                            <m:sSubSupPr>
                              <m:ctrlPr>
                                <a:rPr lang="ru-RU" sz="1800" i="1" smtClean="0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kk-KZ" sz="1800" b="0" i="1" smtClean="0">
                                  <a:latin typeface="Cambria Math"/>
                                </a:rPr>
                                <m:t>С</m:t>
                              </m:r>
                            </m:e>
                            <m:sub>
                              <m:r>
                                <a:rPr lang="en-US" sz="1800" b="0" i="1" smtClean="0">
                                  <a:latin typeface="Cambria Math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sz="1800" b="0" i="1" smtClean="0">
                                  <a:latin typeface="Cambria Math"/>
                                </a:rPr>
                                <m:t>𝑘</m:t>
                              </m:r>
                            </m:sup>
                          </m:sSubSup>
                          <m:sSup>
                            <m:sSupPr>
                              <m:ctrlPr>
                                <a:rPr lang="kk-KZ" sz="18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8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18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8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800" b="0" i="1" smtClean="0"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  <m:sSup>
                            <m:sSupPr>
                              <m:ctrlPr>
                                <a:rPr lang="kk-KZ" sz="18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800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1800" b="0" i="1" smtClean="0"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1800" i="1" dirty="0">
                  <a:latin typeface="Cambria Math"/>
                </a:endParaRPr>
              </a:p>
              <a:p>
                <a:pPr marL="0" indent="0">
                  <a:buNone/>
                </a:pPr>
                <a:endParaRPr lang="en-US" sz="1800" i="1" dirty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ru-RU" sz="1800" i="1" smtClean="0">
                            <a:latin typeface="Cambria Math"/>
                          </a:rPr>
                        </m:ctrlPr>
                      </m:sSubSupPr>
                      <m:e>
                        <m:sSup>
                          <m:sSupPr>
                            <m:ctrlPr>
                              <a:rPr lang="ru-RU" sz="1800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180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𝑏</m:t>
                                </m:r>
                              </m:e>
                            </m:d>
                          </m:e>
                          <m:sup>
                            <m:r>
                              <a:rPr lang="en-US" sz="1800" b="0" i="1" smtClean="0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  <m:r>
                          <a:rPr lang="en-US" sz="1800" b="0" i="1" smtClean="0">
                            <a:latin typeface="Cambria Math"/>
                          </a:rPr>
                          <m:t>=</m:t>
                        </m:r>
                        <m:r>
                          <a:rPr lang="kk-KZ" sz="1800" b="0" i="1" smtClean="0">
                            <a:latin typeface="Cambria Math"/>
                          </a:rPr>
                          <m:t>С</m:t>
                        </m:r>
                      </m:e>
                      <m:sub>
                        <m:r>
                          <a:rPr lang="kk-KZ" sz="1800" b="0" i="1">
                            <a:latin typeface="Cambria Math"/>
                          </a:rPr>
                          <m:t>𝑛</m:t>
                        </m:r>
                      </m:sub>
                      <m:sup>
                        <m:r>
                          <a:rPr lang="en-US" sz="1800" b="0" i="1" smtClean="0">
                            <a:latin typeface="Cambria Math"/>
                          </a:rPr>
                          <m:t>0</m:t>
                        </m:r>
                      </m:sup>
                    </m:sSubSup>
                    <m:sSup>
                      <m:sSupPr>
                        <m:ctrlPr>
                          <a:rPr lang="kk-KZ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US" sz="1800" b="0" i="1" smtClean="0">
                        <a:latin typeface="Cambria Math"/>
                      </a:rPr>
                      <m:t>+</m:t>
                    </m:r>
                    <m:sSubSup>
                      <m:sSubSupPr>
                        <m:ctrlPr>
                          <a:rPr lang="ru-RU" sz="1800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kk-KZ" sz="1800" b="0" i="1" smtClean="0">
                            <a:latin typeface="Cambria Math"/>
                          </a:rPr>
                          <m:t>С</m:t>
                        </m:r>
                      </m:e>
                      <m:sub>
                        <m:r>
                          <a:rPr lang="kk-KZ" sz="1800" b="0" i="1">
                            <a:latin typeface="Cambria Math"/>
                          </a:rPr>
                          <m:t>𝑛</m:t>
                        </m:r>
                      </m:sub>
                      <m:sup>
                        <m:r>
                          <a:rPr lang="en-US" sz="1800" b="0" i="1" smtClean="0">
                            <a:latin typeface="Cambria Math"/>
                          </a:rPr>
                          <m:t>1</m:t>
                        </m:r>
                      </m:sup>
                    </m:sSubSup>
                    <m:sSup>
                      <m:sSupPr>
                        <m:ctrlPr>
                          <a:rPr lang="kk-KZ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𝑛</m:t>
                        </m:r>
                        <m:r>
                          <a:rPr lang="en-US" sz="1800" b="0" i="1" smtClean="0">
                            <a:latin typeface="Cambria Math"/>
                          </a:rPr>
                          <m:t>−1</m:t>
                        </m:r>
                      </m:sup>
                    </m:sSup>
                    <m:r>
                      <a:rPr lang="en-US" sz="180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US" sz="1800" dirty="0"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ru-RU" sz="18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1800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kk-KZ" sz="1800" b="0" i="1" smtClean="0">
                            <a:latin typeface="Cambria Math"/>
                          </a:rPr>
                          <m:t>С</m:t>
                        </m:r>
                      </m:e>
                      <m:sub>
                        <m:r>
                          <a:rPr lang="kk-KZ" sz="1800" b="0" i="1">
                            <a:latin typeface="Cambria Math"/>
                          </a:rPr>
                          <m:t>𝑛</m:t>
                        </m:r>
                      </m:sub>
                      <m:sup>
                        <m:r>
                          <a:rPr lang="en-US" sz="1800" b="0" i="1" smtClean="0">
                            <a:latin typeface="Cambria Math"/>
                          </a:rPr>
                          <m:t>2</m:t>
                        </m:r>
                      </m:sup>
                    </m:sSubSup>
                    <m:sSup>
                      <m:sSupPr>
                        <m:ctrlPr>
                          <a:rPr lang="kk-KZ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𝑛</m:t>
                        </m:r>
                        <m:r>
                          <a:rPr lang="en-US" sz="1800" b="0" i="1" smtClean="0">
                            <a:latin typeface="Cambria Math"/>
                          </a:rPr>
                          <m:t>−2</m:t>
                        </m:r>
                      </m:sup>
                    </m:sSup>
                    <m:sSup>
                      <m:sSupPr>
                        <m:ctrlPr>
                          <a:rPr lang="kk-KZ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800" dirty="0">
                    <a:latin typeface="Times New Roman" pitchFamily="18" charset="0"/>
                    <a:cs typeface="Times New Roman" pitchFamily="18" charset="0"/>
                  </a:rPr>
                  <a:t>+…+</a:t>
                </a:r>
                <a:r>
                  <a:rPr lang="ru-RU" sz="18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1800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kk-KZ" sz="1800" b="0" i="1" smtClean="0">
                            <a:latin typeface="Cambria Math"/>
                          </a:rPr>
                          <m:t>С</m:t>
                        </m:r>
                      </m:e>
                      <m:sub>
                        <m:r>
                          <a:rPr lang="kk-KZ" sz="1800" b="0" i="1">
                            <a:latin typeface="Cambria Math"/>
                          </a:rPr>
                          <m:t>𝑛</m:t>
                        </m:r>
                      </m:sub>
                      <m:sup>
                        <m:r>
                          <a:rPr lang="en-US" sz="1800" b="0" i="1" smtClean="0">
                            <a:latin typeface="Cambria Math"/>
                          </a:rPr>
                          <m:t>𝑛</m:t>
                        </m:r>
                        <m:r>
                          <a:rPr lang="en-US" sz="1800" b="0" i="1" smtClean="0">
                            <a:latin typeface="Cambria Math"/>
                          </a:rPr>
                          <m:t>−2</m:t>
                        </m:r>
                      </m:sup>
                    </m:sSubSup>
                    <m:sSup>
                      <m:sSupPr>
                        <m:ctrlPr>
                          <a:rPr lang="kk-KZ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kk-KZ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𝑛</m:t>
                        </m:r>
                        <m:r>
                          <a:rPr lang="en-US" sz="1800" b="0" i="1" smtClean="0">
                            <a:latin typeface="Cambria Math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en-US" sz="1800" dirty="0"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ru-RU" sz="18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1800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kk-KZ" sz="1800" b="0" i="1" smtClean="0">
                            <a:latin typeface="Cambria Math"/>
                          </a:rPr>
                          <m:t>С</m:t>
                        </m:r>
                      </m:e>
                      <m:sub>
                        <m:r>
                          <a:rPr lang="kk-KZ" sz="1800" b="0" i="1">
                            <a:latin typeface="Cambria Math"/>
                          </a:rPr>
                          <m:t>𝑛</m:t>
                        </m:r>
                      </m:sub>
                      <m:sup>
                        <m:r>
                          <a:rPr lang="en-US" sz="1800" b="0" i="1" smtClean="0">
                            <a:latin typeface="Cambria Math"/>
                          </a:rPr>
                          <m:t>𝑛</m:t>
                        </m:r>
                        <m:r>
                          <a:rPr lang="en-US" sz="1800" b="0" i="1" smtClean="0">
                            <a:latin typeface="Cambria Math"/>
                          </a:rPr>
                          <m:t>−1</m:t>
                        </m:r>
                      </m:sup>
                    </m:sSubSup>
                    <m:r>
                      <a:rPr lang="en-US" sz="1800" i="1" smtClean="0"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kk-KZ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𝑛</m:t>
                        </m:r>
                        <m:r>
                          <a:rPr lang="en-US" sz="1800" b="0" i="1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1800" dirty="0"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ru-RU" sz="18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1800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kk-KZ" sz="1800" b="0" i="1" smtClean="0">
                            <a:latin typeface="Cambria Math"/>
                          </a:rPr>
                          <m:t>С</m:t>
                        </m:r>
                      </m:e>
                      <m:sub>
                        <m:r>
                          <a:rPr lang="kk-KZ" sz="1800" b="0" i="1">
                            <a:latin typeface="Cambria Math"/>
                          </a:rPr>
                          <m:t>𝑛</m:t>
                        </m:r>
                      </m:sub>
                      <m:sup>
                        <m:r>
                          <a:rPr lang="en-US" sz="1800" b="0" i="1" smtClean="0">
                            <a:latin typeface="Cambria Math"/>
                          </a:rPr>
                          <m:t>𝑛</m:t>
                        </m:r>
                      </m:sup>
                    </m:sSubSup>
                    <m:sSup>
                      <m:sSupPr>
                        <m:ctrlPr>
                          <a:rPr lang="kk-KZ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en-US" sz="18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kk-KZ" sz="1800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ru-RU" sz="1800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180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𝑏</m:t>
                                </m:r>
                              </m:e>
                            </m:d>
                          </m:e>
                          <m:sup>
                            <m:r>
                              <a:rPr lang="en-US" sz="1800" b="0" i="1" smtClean="0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  <m:r>
                          <a:rPr lang="en-US" sz="1800" b="0" i="1" smtClean="0">
                            <a:latin typeface="Cambria Math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en-US" sz="1800" dirty="0"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18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US" sz="1800" b="0" i="1" smtClean="0">
                        <a:latin typeface="Cambria Math"/>
                      </a:rPr>
                      <m:t>+</m:t>
                    </m:r>
                    <m:sSubSup>
                      <m:sSubSupPr>
                        <m:ctrlPr>
                          <a:rPr lang="ru-RU" sz="1800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kk-KZ" sz="1800" b="0" i="1" smtClean="0">
                            <a:latin typeface="Cambria Math"/>
                          </a:rPr>
                          <m:t>С</m:t>
                        </m:r>
                      </m:e>
                      <m:sub>
                        <m:r>
                          <a:rPr lang="kk-KZ" sz="1800" b="0" i="1">
                            <a:latin typeface="Cambria Math"/>
                          </a:rPr>
                          <m:t>𝑛</m:t>
                        </m:r>
                      </m:sub>
                      <m:sup>
                        <m:r>
                          <a:rPr lang="en-US" sz="1800" b="0" i="1" smtClean="0">
                            <a:latin typeface="Cambria Math"/>
                          </a:rPr>
                          <m:t>1</m:t>
                        </m:r>
                      </m:sup>
                    </m:sSubSup>
                    <m:sSup>
                      <m:sSupPr>
                        <m:ctrlPr>
                          <a:rPr lang="kk-KZ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𝑛</m:t>
                        </m:r>
                        <m:r>
                          <a:rPr lang="en-US" sz="1800" b="0" i="1" smtClean="0">
                            <a:latin typeface="Cambria Math"/>
                          </a:rPr>
                          <m:t>−1</m:t>
                        </m:r>
                      </m:sup>
                    </m:sSup>
                    <m:r>
                      <a:rPr lang="en-US" sz="180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US" sz="1800" dirty="0"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ru-RU" sz="18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1800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kk-KZ" sz="1800" b="0" i="1" smtClean="0">
                            <a:latin typeface="Cambria Math"/>
                          </a:rPr>
                          <m:t>С</m:t>
                        </m:r>
                      </m:e>
                      <m:sub>
                        <m:r>
                          <a:rPr lang="kk-KZ" sz="1800" b="0" i="1">
                            <a:latin typeface="Cambria Math"/>
                          </a:rPr>
                          <m:t>𝑛</m:t>
                        </m:r>
                      </m:sub>
                      <m:sup>
                        <m:r>
                          <a:rPr lang="en-US" sz="1800" b="0" i="1" smtClean="0">
                            <a:latin typeface="Cambria Math"/>
                          </a:rPr>
                          <m:t>2</m:t>
                        </m:r>
                      </m:sup>
                    </m:sSubSup>
                    <m:sSup>
                      <m:sSupPr>
                        <m:ctrlPr>
                          <a:rPr lang="kk-KZ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𝑛</m:t>
                        </m:r>
                        <m:r>
                          <a:rPr lang="en-US" sz="1800" b="0" i="1" smtClean="0">
                            <a:latin typeface="Cambria Math"/>
                          </a:rPr>
                          <m:t>−2</m:t>
                        </m:r>
                      </m:sup>
                    </m:sSup>
                    <m:sSup>
                      <m:sSupPr>
                        <m:ctrlPr>
                          <a:rPr lang="kk-KZ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800" dirty="0">
                    <a:latin typeface="Times New Roman" pitchFamily="18" charset="0"/>
                    <a:cs typeface="Times New Roman" pitchFamily="18" charset="0"/>
                  </a:rPr>
                  <a:t>+…+</a:t>
                </a:r>
                <a:r>
                  <a:rPr lang="ru-RU" sz="18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1800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kk-KZ" sz="1800" b="0" i="1" smtClean="0">
                            <a:latin typeface="Cambria Math"/>
                          </a:rPr>
                          <m:t>С</m:t>
                        </m:r>
                      </m:e>
                      <m:sub>
                        <m:r>
                          <a:rPr lang="kk-KZ" sz="1800" b="0" i="1">
                            <a:latin typeface="Cambria Math"/>
                          </a:rPr>
                          <m:t>𝑛</m:t>
                        </m:r>
                      </m:sub>
                      <m:sup>
                        <m:r>
                          <a:rPr lang="en-US" sz="1800" b="0" i="1" smtClean="0">
                            <a:latin typeface="Cambria Math"/>
                          </a:rPr>
                          <m:t>𝑛</m:t>
                        </m:r>
                        <m:r>
                          <a:rPr lang="en-US" sz="1800" b="0" i="1" smtClean="0">
                            <a:latin typeface="Cambria Math"/>
                          </a:rPr>
                          <m:t>−2</m:t>
                        </m:r>
                      </m:sup>
                    </m:sSubSup>
                    <m:sSup>
                      <m:sSupPr>
                        <m:ctrlPr>
                          <a:rPr lang="kk-KZ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kk-KZ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𝑛</m:t>
                        </m:r>
                        <m:r>
                          <a:rPr lang="en-US" sz="1800" b="0" i="1" smtClean="0">
                            <a:latin typeface="Cambria Math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en-US" sz="1800" dirty="0"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ru-RU" sz="18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1800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kk-KZ" sz="1800" b="0" i="1" smtClean="0">
                            <a:latin typeface="Cambria Math"/>
                          </a:rPr>
                          <m:t>С</m:t>
                        </m:r>
                      </m:e>
                      <m:sub>
                        <m:r>
                          <a:rPr lang="kk-KZ" sz="1800" b="0" i="1">
                            <a:latin typeface="Cambria Math"/>
                          </a:rPr>
                          <m:t>𝑛</m:t>
                        </m:r>
                      </m:sub>
                      <m:sup>
                        <m:r>
                          <a:rPr lang="en-US" sz="1800" b="0" i="1" smtClean="0">
                            <a:latin typeface="Cambria Math"/>
                          </a:rPr>
                          <m:t>𝑛</m:t>
                        </m:r>
                        <m:r>
                          <a:rPr lang="en-US" sz="1800" b="0" i="1" smtClean="0">
                            <a:latin typeface="Cambria Math"/>
                          </a:rPr>
                          <m:t>−1</m:t>
                        </m:r>
                      </m:sup>
                    </m:sSubSup>
                    <m:r>
                      <a:rPr lang="en-US" sz="1800" i="1" smtClean="0"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kk-KZ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𝑛</m:t>
                        </m:r>
                        <m:r>
                          <a:rPr lang="en-US" sz="1800" b="0" i="1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1800" dirty="0"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ru-RU" sz="1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en-US" sz="18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180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kk-KZ" sz="1800" b="0" i="1" smtClean="0">
                              <a:latin typeface="Cambria Math"/>
                            </a:rPr>
                            <m:t>С</m:t>
                          </m:r>
                        </m:e>
                        <m:sub>
                          <m:r>
                            <a:rPr lang="kk-KZ" sz="1800" b="0" i="1">
                              <a:latin typeface="Cambria Math"/>
                            </a:rPr>
                            <m:t>𝑛</m:t>
                          </m:r>
                        </m:sub>
                        <m:sup>
                          <m:r>
                            <a:rPr lang="en-US" sz="1800" b="0" i="1" smtClean="0">
                              <a:latin typeface="Cambria Math"/>
                            </a:rPr>
                            <m:t>0</m:t>
                          </m:r>
                        </m:sup>
                      </m:sSubSup>
                      <m:r>
                        <a:rPr lang="en-US" sz="1800" b="0" i="1" smtClean="0"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ru-RU" sz="180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kk-KZ" sz="1800" b="0" i="1" smtClean="0">
                              <a:latin typeface="Cambria Math"/>
                            </a:rPr>
                            <m:t>С</m:t>
                          </m:r>
                        </m:e>
                        <m:sub>
                          <m:r>
                            <a:rPr lang="kk-KZ" sz="1800" b="0" i="1">
                              <a:latin typeface="Cambria Math"/>
                            </a:rPr>
                            <m:t>𝑛</m:t>
                          </m:r>
                        </m:sub>
                        <m:sup>
                          <m:r>
                            <a:rPr lang="en-US" sz="1800" b="0" i="1" smtClean="0">
                              <a:latin typeface="Cambria Math"/>
                            </a:rPr>
                            <m:t>𝑛</m:t>
                          </m:r>
                        </m:sup>
                      </m:sSubSup>
                      <m:r>
                        <a:rPr lang="en-US" sz="1800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US" sz="1800" b="0" dirty="0">
                  <a:latin typeface="Times New Roman" pitchFamily="18" charset="0"/>
                </a:endParaRPr>
              </a:p>
              <a:p>
                <a:pPr marL="0" indent="0">
                  <a:buNone/>
                </a:pPr>
                <a:endParaRPr lang="en-US" sz="1800" b="0" dirty="0">
                  <a:latin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180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kk-KZ" sz="1800" b="0" i="1" smtClean="0">
                              <a:latin typeface="Cambria Math"/>
                            </a:rPr>
                            <m:t>С</m:t>
                          </m:r>
                        </m:e>
                        <m:sub>
                          <m:r>
                            <a:rPr lang="kk-KZ" sz="1800" b="0" i="1">
                              <a:latin typeface="Cambria Math"/>
                            </a:rPr>
                            <m:t>𝑛</m:t>
                          </m:r>
                        </m:sub>
                        <m:sup>
                          <m:r>
                            <a:rPr lang="en-US" sz="1800" b="0" i="1" smtClean="0">
                              <a:latin typeface="Cambria Math"/>
                            </a:rPr>
                            <m:t>1</m:t>
                          </m:r>
                        </m:sup>
                      </m:sSubSup>
                      <m:r>
                        <a:rPr lang="en-US" sz="1800" b="0" i="1" smtClean="0"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ru-RU" sz="180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kk-KZ" sz="1800" b="0" i="1" smtClean="0">
                              <a:latin typeface="Cambria Math"/>
                            </a:rPr>
                            <m:t>С</m:t>
                          </m:r>
                        </m:e>
                        <m:sub>
                          <m:r>
                            <a:rPr lang="kk-KZ" sz="1800" b="0" i="1">
                              <a:latin typeface="Cambria Math"/>
                            </a:rPr>
                            <m:t>𝑛</m:t>
                          </m:r>
                        </m:sub>
                        <m:sup>
                          <m:r>
                            <a:rPr lang="en-US" sz="18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800" b="0" i="1" smtClean="0">
                              <a:latin typeface="Cambria Math"/>
                            </a:rPr>
                            <m:t>−1</m:t>
                          </m:r>
                        </m:sup>
                      </m:sSubSup>
                      <m:r>
                        <a:rPr lang="en-US" sz="1800" b="0" i="1" smtClean="0">
                          <a:latin typeface="Cambria Math"/>
                        </a:rPr>
                        <m:t>=</m:t>
                      </m:r>
                      <m:r>
                        <a:rPr lang="en-US" sz="18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1800" b="0" dirty="0">
                  <a:latin typeface="Times New Roman" pitchFamily="18" charset="0"/>
                </a:endParaRPr>
              </a:p>
              <a:p>
                <a:pPr marL="0" indent="0">
                  <a:buNone/>
                </a:pPr>
                <a:endParaRPr lang="en-US" sz="1800" b="0" dirty="0">
                  <a:latin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180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kk-KZ" sz="1800" b="0" i="1" smtClean="0">
                              <a:latin typeface="Cambria Math"/>
                            </a:rPr>
                            <m:t>С</m:t>
                          </m:r>
                        </m:e>
                        <m:sub>
                          <m:r>
                            <a:rPr lang="kk-KZ" sz="1800" b="0" i="1">
                              <a:latin typeface="Cambria Math"/>
                            </a:rPr>
                            <m:t>𝑛</m:t>
                          </m:r>
                        </m:sub>
                        <m:sup>
                          <m:r>
                            <a:rPr lang="en-US" sz="1800" b="0" i="1" smtClean="0">
                              <a:latin typeface="Cambria Math"/>
                            </a:rPr>
                            <m:t>𝑘</m:t>
                          </m:r>
                        </m:sup>
                      </m:sSubSup>
                      <m:r>
                        <a:rPr lang="en-US" sz="1800" b="0" i="1" smtClean="0"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ru-RU" sz="180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kk-KZ" sz="1800" b="0" i="1" smtClean="0">
                              <a:latin typeface="Cambria Math"/>
                            </a:rPr>
                            <m:t>С</m:t>
                          </m:r>
                        </m:e>
                        <m:sub>
                          <m:r>
                            <a:rPr lang="kk-KZ" sz="1800" b="0" i="1">
                              <a:latin typeface="Cambria Math"/>
                            </a:rPr>
                            <m:t>𝑛</m:t>
                          </m:r>
                        </m:sub>
                        <m:sup>
                          <m:r>
                            <a:rPr lang="en-US" sz="18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8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800" b="0" i="1" smtClean="0">
                              <a:latin typeface="Cambria Math"/>
                            </a:rPr>
                            <m:t>𝑘</m:t>
                          </m:r>
                        </m:sup>
                      </m:sSubSup>
                    </m:oMath>
                  </m:oMathPara>
                </a14:m>
                <a:endParaRPr lang="en-US" sz="1800" b="0" dirty="0">
                  <a:latin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180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18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1800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en-US" sz="1800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US" sz="1800" b="0" i="1" smtClean="0">
                                <a:latin typeface="Cambria Math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9</m:t>
                        </m:r>
                      </m:sup>
                    </m:sSup>
                  </m:oMath>
                </a14:m>
                <a:r>
                  <a:rPr lang="en-US" sz="1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1800" dirty="0">
                    <a:latin typeface="Times New Roman" pitchFamily="18" charset="0"/>
                    <a:cs typeface="Times New Roman" pitchFamily="18" charset="0"/>
                  </a:rPr>
                  <a:t>биномының жіктелуіндегі 5-ші мүшені жазыңыз.</a:t>
                </a:r>
              </a:p>
              <a:p>
                <a:pPr marL="0" indent="0">
                  <a:buNone/>
                </a:pPr>
                <a:endParaRPr lang="en-US" sz="18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180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kk-KZ" sz="1800" b="0" i="1" smtClean="0">
                              <a:latin typeface="Cambria Math"/>
                            </a:rPr>
                            <m:t>С</m:t>
                          </m:r>
                        </m:e>
                        <m:sub>
                          <m:r>
                            <a:rPr lang="kk-KZ" sz="1800" b="0" i="1" smtClean="0">
                              <a:latin typeface="Cambria Math"/>
                            </a:rPr>
                            <m:t>9</m:t>
                          </m:r>
                        </m:sub>
                        <m:sup>
                          <m:r>
                            <a:rPr lang="kk-KZ" sz="1800" b="0" i="1" smtClean="0">
                              <a:latin typeface="Cambria Math"/>
                            </a:rPr>
                            <m:t>4</m:t>
                          </m:r>
                        </m:sup>
                      </m:sSubSup>
                      <m:sSup>
                        <m:sSupPr>
                          <m:ctrlPr>
                            <a:rPr lang="kk-KZ" sz="18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kk-KZ" sz="1800" b="0" i="1" smtClean="0">
                              <a:latin typeface="Cambria Math"/>
                            </a:rPr>
                            <m:t>5</m:t>
                          </m:r>
                        </m:sup>
                      </m:sSup>
                      <m:sSup>
                        <m:sSupPr>
                          <m:ctrlPr>
                            <a:rPr lang="kk-KZ" sz="18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8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kk-KZ" sz="18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US" sz="18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kk-KZ" sz="18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180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kk-KZ" sz="1800" b="0" i="1" smtClean="0">
                              <a:latin typeface="Cambria Math"/>
                            </a:rPr>
                            <m:t>С</m:t>
                          </m:r>
                        </m:e>
                        <m:sub>
                          <m:r>
                            <a:rPr lang="kk-KZ" sz="1800" b="0" i="1" smtClean="0">
                              <a:latin typeface="Cambria Math"/>
                            </a:rPr>
                            <m:t>9</m:t>
                          </m:r>
                        </m:sub>
                        <m:sup>
                          <m:r>
                            <a:rPr lang="kk-KZ" sz="1800" b="0" i="1" smtClean="0">
                              <a:latin typeface="Cambria Math"/>
                            </a:rPr>
                            <m:t>4</m:t>
                          </m:r>
                        </m:sup>
                      </m:sSubSup>
                      <m:r>
                        <a:rPr lang="en-US" sz="1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/>
                            </a:rPr>
                            <m:t>9!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/>
                            </a:rPr>
                            <m:t>4!5!</m:t>
                          </m:r>
                        </m:den>
                      </m:f>
                      <m:r>
                        <a:rPr lang="en-US" sz="1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/>
                            </a:rPr>
                            <m:t>6</m:t>
                          </m:r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∙7∙8∙9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∙2∙3∙4</m:t>
                          </m:r>
                        </m:den>
                      </m:f>
                      <m:r>
                        <a:rPr lang="en-US" sz="1800" b="0" i="1" smtClean="0">
                          <a:latin typeface="Cambria Math"/>
                        </a:rPr>
                        <m:t>=2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∙7∙9=126</m:t>
                      </m:r>
                    </m:oMath>
                  </m:oMathPara>
                </a14:m>
                <a:endParaRPr lang="kk-KZ" sz="18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kk-KZ" sz="1800" dirty="0">
                    <a:latin typeface="Times New Roman" pitchFamily="18" charset="0"/>
                    <a:cs typeface="Times New Roman" pitchFamily="18" charset="0"/>
                  </a:rPr>
                  <a:t>Жауабы: 126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18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kk-KZ" sz="1800" i="1">
                            <a:latin typeface="Cambria Math"/>
                          </a:rPr>
                          <m:t>5</m:t>
                        </m:r>
                      </m:sup>
                    </m:sSup>
                    <m:sSup>
                      <m:sSupPr>
                        <m:ctrlPr>
                          <a:rPr lang="kk-KZ" sz="18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i="1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kk-KZ" sz="1800" i="1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endParaRPr lang="kk-KZ" sz="18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kk-KZ" sz="1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836712"/>
                <a:ext cx="8229600" cy="5616624"/>
              </a:xfrm>
              <a:blipFill rotWithShape="1">
                <a:blip r:embed="rId2"/>
                <a:stretch>
                  <a:fillRect l="-5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3349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Ықтималдық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836712"/>
                <a:ext cx="8229600" cy="5616624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Қорапта А, А, З, Қ, Қ  әріптері жазылған бес бірдей шар бар. Қораптан шарларды бір-бірден кездейсоқ алып, алу ретімен қойғанда «ҚАЗАҚ» сөзі болу ықтималдығын табыңыз.</a:t>
                </a:r>
              </a:p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Шешуі. А, А, З, Қ, Қ  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     </a:t>
                </a:r>
              </a:p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              1,  2,  3, 4,  5</a:t>
                </a:r>
              </a:p>
              <a:p>
                <a:pPr marL="0" indent="0">
                  <a:buNone/>
                </a:pP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n=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5!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120,</a:t>
                </a:r>
              </a:p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ҚАЗАҚ</a:t>
                </a:r>
              </a:p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41325</a:t>
                </a:r>
              </a:p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42315</a:t>
                </a:r>
              </a:p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51324</a:t>
                </a:r>
              </a:p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52314</a:t>
                </a:r>
              </a:p>
              <a:p>
                <a:pPr marL="0" indent="0">
                  <a:buNone/>
                </a:pP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m=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,  </a:t>
                </a: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Р(А)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cs typeface="Times New Roman" pitchFamily="18" charset="0"/>
                          </a:rPr>
                          <m:t>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cs typeface="Times New Roman" pitchFamily="18" charset="0"/>
                          </a:rPr>
                          <m:t>n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/>
                            <a:cs typeface="Times New Roman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/>
                            <a:cs typeface="Times New Roman" pitchFamily="18" charset="0"/>
                          </a:rPr>
                          <m:t>120</m:t>
                        </m:r>
                      </m:den>
                    </m:f>
                    <m:r>
                      <a:rPr lang="en-US" sz="2400" b="0" i="1" dirty="0" smtClean="0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/>
                            <a:cs typeface="Times New Roman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.              </a:t>
                </a:r>
              </a:p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Жауабы: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/>
                            <a:cs typeface="Times New Roman" pitchFamily="18" charset="0"/>
                          </a:rPr>
                          <m:t>30</m:t>
                        </m:r>
                      </m:den>
                    </m:f>
                  </m:oMath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836712"/>
                <a:ext cx="8229600" cy="5616624"/>
              </a:xfrm>
              <a:blipFill rotWithShape="1">
                <a:blip r:embed="rId2"/>
                <a:stretch>
                  <a:fillRect l="-963" t="-11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9487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Қайталанбалы орналастырулар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836712"/>
                <a:ext cx="8229600" cy="561662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ru-RU" sz="2400" i="1" smtClean="0">
                              <a:latin typeface="Cambria Math"/>
                            </a:rPr>
                          </m:ctrlPr>
                        </m:accPr>
                        <m:e>
                          <m:sSubSup>
                            <m:sSubSupPr>
                              <m:ctrlPr>
                                <a:rPr lang="ru-RU" sz="2400" i="1" smtClean="0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kk-KZ" sz="2400" b="0" i="1" smtClean="0">
                                  <a:latin typeface="Cambria Math"/>
                                </a:rPr>
                                <m:t>А</m:t>
                              </m:r>
                            </m:e>
                            <m:sub>
                              <m:r>
                                <a:rPr lang="kk-KZ" sz="2400" i="1">
                                  <a:latin typeface="Cambria Math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kk-KZ" sz="2400" i="1">
                                  <a:latin typeface="Cambria Math"/>
                                </a:rPr>
                                <m:t>𝑘</m:t>
                              </m:r>
                            </m:sup>
                          </m:sSubSup>
                        </m:e>
                      </m:acc>
                      <m:r>
                        <a:rPr lang="en-US" sz="2400" i="1" dirty="0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dirty="0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2400" b="0" i="1" dirty="0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</m:oMath>
                  </m:oMathPara>
                </a14:m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Тоғыз қабатты </a:t>
                </a:r>
                <a:r>
                  <a:rPr lang="kk-KZ" sz="2400" dirty="0" smtClean="0">
                    <a:latin typeface="Times New Roman" pitchFamily="18" charset="0"/>
                    <a:cs typeface="Times New Roman" pitchFamily="18" charset="0"/>
                  </a:rPr>
                  <a:t>үйдегі лифтіге </a:t>
                </a: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3 адам кірді. Осы үш адамның үйдің кез келген қабатынан шығу мүмкіндіктері бірдей. Олардың барлығының бір қабаттан шығу ықтималдықтарын табыңыз.</a:t>
                </a:r>
              </a:p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 Шешуі.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n</m:t>
                    </m:r>
                    <m:r>
                      <a:rPr lang="en-US" sz="2400" b="0" i="0" smtClean="0">
                        <a:latin typeface="Cambria Math"/>
                      </a:rPr>
                      <m:t>=</m:t>
                    </m:r>
                    <m:acc>
                      <m:accPr>
                        <m:chr m:val="̃"/>
                        <m:ctrlPr>
                          <a:rPr lang="ru-RU" sz="2400" i="1" smtClean="0">
                            <a:latin typeface="Cambria Math"/>
                          </a:rPr>
                        </m:ctrlPr>
                      </m:accPr>
                      <m:e>
                        <m:sSubSup>
                          <m:sSubSupPr>
                            <m:ctrlPr>
                              <a:rPr lang="ru-RU" sz="2400" i="1" smtClean="0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kk-KZ" sz="2400" b="0" i="1" smtClean="0">
                                <a:latin typeface="Cambria Math"/>
                              </a:rPr>
                              <m:t>А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</a:rPr>
                              <m:t>8</m:t>
                            </m:r>
                          </m:sub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bSup>
                      </m:e>
                    </m:acc>
                    <m:r>
                      <a:rPr lang="en-US" sz="2400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latin typeface="Cambria Math"/>
                          </a:rPr>
                          <m:t>8</m:t>
                        </m:r>
                      </m:e>
                      <m:sup>
                        <m:r>
                          <a:rPr lang="en-US" sz="2400" b="0" i="1" dirty="0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b="0" i="1" dirty="0" smtClean="0">
                        <a:latin typeface="Cambria Math"/>
                      </a:rPr>
                      <m:t>=512</m:t>
                    </m:r>
                  </m:oMath>
                </a14:m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m=8</a:t>
                </a:r>
              </a:p>
              <a:p>
                <a:pPr marL="0" indent="0">
                  <a:buNone/>
                </a:pP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P(A)=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8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512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64</m:t>
                        </m:r>
                      </m:den>
                    </m:f>
                  </m:oMath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kk-KZ" sz="2400" dirty="0">
                    <a:latin typeface="Times New Roman" pitchFamily="18" charset="0"/>
                    <a:cs typeface="Times New Roman" pitchFamily="18" charset="0"/>
                  </a:rPr>
                  <a:t>Жауабы: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/>
                            <a:cs typeface="Times New Roman" pitchFamily="18" charset="0"/>
                          </a:rPr>
                          <m:t>64</m:t>
                        </m:r>
                      </m:den>
                    </m:f>
                  </m:oMath>
                </a14:m>
                <a:endParaRPr lang="kk-KZ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836712"/>
                <a:ext cx="8229600" cy="5616624"/>
              </a:xfrm>
              <a:blipFill rotWithShape="1">
                <a:blip r:embed="rId2"/>
                <a:stretch>
                  <a:fillRect l="-1185" r="-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6920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786733"/>
            <a:ext cx="4010025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Ойын сүйегі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764704"/>
            <a:ext cx="8229600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kk-KZ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31689504"/>
                  </p:ext>
                </p:extLst>
              </p:nvPr>
            </p:nvGraphicFramePr>
            <p:xfrm>
              <a:off x="1115616" y="4149080"/>
              <a:ext cx="6096000" cy="135401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08000">
                      <a:extLst>
                        <a:ext uri="{9D8B030D-6E8A-4147-A177-3AD203B41FA5}">
                          <a16:colId xmlns:a16="http://schemas.microsoft.com/office/drawing/2014/main" xmlns="" val="20000"/>
                        </a:ext>
                      </a:extLst>
                    </a:gridCol>
                    <a:gridCol w="508000">
                      <a:extLst>
                        <a:ext uri="{9D8B030D-6E8A-4147-A177-3AD203B41FA5}">
                          <a16:colId xmlns:a16="http://schemas.microsoft.com/office/drawing/2014/main" xmlns="" val="20001"/>
                        </a:ext>
                      </a:extLst>
                    </a:gridCol>
                    <a:gridCol w="508000">
                      <a:extLst>
                        <a:ext uri="{9D8B030D-6E8A-4147-A177-3AD203B41FA5}">
                          <a16:colId xmlns:a16="http://schemas.microsoft.com/office/drawing/2014/main" xmlns="" val="20002"/>
                        </a:ext>
                      </a:extLst>
                    </a:gridCol>
                    <a:gridCol w="508000">
                      <a:extLst>
                        <a:ext uri="{9D8B030D-6E8A-4147-A177-3AD203B41FA5}">
                          <a16:colId xmlns:a16="http://schemas.microsoft.com/office/drawing/2014/main" xmlns="" val="20003"/>
                        </a:ext>
                      </a:extLst>
                    </a:gridCol>
                    <a:gridCol w="508000">
                      <a:extLst>
                        <a:ext uri="{9D8B030D-6E8A-4147-A177-3AD203B41FA5}">
                          <a16:colId xmlns:a16="http://schemas.microsoft.com/office/drawing/2014/main" xmlns="" val="20004"/>
                        </a:ext>
                      </a:extLst>
                    </a:gridCol>
                    <a:gridCol w="508000">
                      <a:extLst>
                        <a:ext uri="{9D8B030D-6E8A-4147-A177-3AD203B41FA5}">
                          <a16:colId xmlns:a16="http://schemas.microsoft.com/office/drawing/2014/main" xmlns="" val="20005"/>
                        </a:ext>
                      </a:extLst>
                    </a:gridCol>
                    <a:gridCol w="508000">
                      <a:extLst>
                        <a:ext uri="{9D8B030D-6E8A-4147-A177-3AD203B41FA5}">
                          <a16:colId xmlns:a16="http://schemas.microsoft.com/office/drawing/2014/main" xmlns="" val="20006"/>
                        </a:ext>
                      </a:extLst>
                    </a:gridCol>
                    <a:gridCol w="508000">
                      <a:extLst>
                        <a:ext uri="{9D8B030D-6E8A-4147-A177-3AD203B41FA5}">
                          <a16:colId xmlns:a16="http://schemas.microsoft.com/office/drawing/2014/main" xmlns="" val="20007"/>
                        </a:ext>
                      </a:extLst>
                    </a:gridCol>
                    <a:gridCol w="508000">
                      <a:extLst>
                        <a:ext uri="{9D8B030D-6E8A-4147-A177-3AD203B41FA5}">
                          <a16:colId xmlns:a16="http://schemas.microsoft.com/office/drawing/2014/main" xmlns="" val="20008"/>
                        </a:ext>
                      </a:extLst>
                    </a:gridCol>
                    <a:gridCol w="508000">
                      <a:extLst>
                        <a:ext uri="{9D8B030D-6E8A-4147-A177-3AD203B41FA5}">
                          <a16:colId xmlns:a16="http://schemas.microsoft.com/office/drawing/2014/main" xmlns="" val="20009"/>
                        </a:ext>
                      </a:extLst>
                    </a:gridCol>
                    <a:gridCol w="508000">
                      <a:extLst>
                        <a:ext uri="{9D8B030D-6E8A-4147-A177-3AD203B41FA5}">
                          <a16:colId xmlns:a16="http://schemas.microsoft.com/office/drawing/2014/main" xmlns="" val="20010"/>
                        </a:ext>
                      </a:extLst>
                    </a:gridCol>
                    <a:gridCol w="508000">
                      <a:extLst>
                        <a:ext uri="{9D8B030D-6E8A-4147-A177-3AD203B41FA5}">
                          <a16:colId xmlns:a16="http://schemas.microsoft.com/office/drawing/2014/main" xmlns="" val="2001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Times New Roman" pitchFamily="18" charset="0"/>
                              <a:cs typeface="Times New Roman" pitchFamily="18" charset="0"/>
                            </a:rPr>
                            <a:t>S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Times New Roman" pitchFamily="18" charset="0"/>
                              <a:cs typeface="Times New Roman" pitchFamily="18" charset="0"/>
                            </a:rPr>
                            <a:t>2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Times New Roman" pitchFamily="18" charset="0"/>
                              <a:cs typeface="Times New Roman" pitchFamily="18" charset="0"/>
                            </a:rPr>
                            <a:t>3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Times New Roman" pitchFamily="18" charset="0"/>
                              <a:cs typeface="Times New Roman" pitchFamily="18" charset="0"/>
                            </a:rPr>
                            <a:t>4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Times New Roman" pitchFamily="18" charset="0"/>
                              <a:cs typeface="Times New Roman" pitchFamily="18" charset="0"/>
                            </a:rPr>
                            <a:t>5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Times New Roman" pitchFamily="18" charset="0"/>
                              <a:cs typeface="Times New Roman" pitchFamily="18" charset="0"/>
                            </a:rPr>
                            <a:t>6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Times New Roman" pitchFamily="18" charset="0"/>
                              <a:cs typeface="Times New Roman" pitchFamily="18" charset="0"/>
                            </a:rPr>
                            <a:t>7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Times New Roman" pitchFamily="18" charset="0"/>
                              <a:cs typeface="Times New Roman" pitchFamily="18" charset="0"/>
                            </a:rPr>
                            <a:t>8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Times New Roman" pitchFamily="18" charset="0"/>
                              <a:cs typeface="Times New Roman" pitchFamily="18" charset="0"/>
                            </a:rPr>
                            <a:t>9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Times New Roman" pitchFamily="18" charset="0"/>
                              <a:cs typeface="Times New Roman" pitchFamily="18" charset="0"/>
                            </a:rPr>
                            <a:t>10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Times New Roman" pitchFamily="18" charset="0"/>
                              <a:cs typeface="Times New Roman" pitchFamily="18" charset="0"/>
                            </a:rPr>
                            <a:t>11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Times New Roman" pitchFamily="18" charset="0"/>
                              <a:cs typeface="Times New Roman" pitchFamily="18" charset="0"/>
                            </a:rPr>
                            <a:t>12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5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5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36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18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9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36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36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9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18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36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31689504"/>
                  </p:ext>
                </p:extLst>
              </p:nvPr>
            </p:nvGraphicFramePr>
            <p:xfrm>
              <a:off x="1115616" y="4149080"/>
              <a:ext cx="6096000" cy="135401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08000"/>
                    <a:gridCol w="508000"/>
                    <a:gridCol w="508000"/>
                    <a:gridCol w="508000"/>
                    <a:gridCol w="508000"/>
                    <a:gridCol w="508000"/>
                    <a:gridCol w="508000"/>
                    <a:gridCol w="508000"/>
                    <a:gridCol w="508000"/>
                    <a:gridCol w="508000"/>
                    <a:gridCol w="508000"/>
                    <a:gridCol w="5080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S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2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3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4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5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6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7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8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9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10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11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12</a:t>
                          </a:r>
                          <a:endParaRPr lang="ru-RU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m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6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</a:t>
                          </a:r>
                          <a:endParaRPr lang="ru-RU" dirty="0"/>
                        </a:p>
                      </a:txBody>
                      <a:tcPr/>
                    </a:tc>
                  </a:tr>
                  <a:tr h="612331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P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98810" t="-127000" r="-99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1205" t="-127000" r="-9048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1205" t="-127000" r="-8048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96429" t="-127000" r="-6952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502410" t="-127000" r="-6036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602410" t="-127000" r="-5036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694048" t="-127000" r="-3976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803614" t="-127000" r="-3024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903614" t="-127000" r="-2024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991667" t="-127000" r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104819" t="-127000" r="-120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6" name="TextBox 5"/>
          <p:cNvSpPr txBox="1"/>
          <p:nvPr/>
        </p:nvSpPr>
        <p:spPr>
          <a:xfrm>
            <a:off x="1475656" y="3068960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Ойын сүйегін екі рет лақтырғандағы ұпайларының қосындысы.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7766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2063</Words>
  <Application>Microsoft Office PowerPoint</Application>
  <PresentationFormat>Экран (4:3)</PresentationFormat>
  <Paragraphs>188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Ықтималдықтар теориясы</vt:lpstr>
      <vt:lpstr>Алмастырулар</vt:lpstr>
      <vt:lpstr>Қайталанбайтын орналастырулар</vt:lpstr>
      <vt:lpstr>Қайталанбайтын терулер</vt:lpstr>
      <vt:lpstr>Қайталанбалы терулер</vt:lpstr>
      <vt:lpstr>Ньютон биномы</vt:lpstr>
      <vt:lpstr>Ықтималдық</vt:lpstr>
      <vt:lpstr>Қайталанбалы орналастырулар</vt:lpstr>
      <vt:lpstr>Ойын сүйегі</vt:lpstr>
      <vt:lpstr>Оқиғаның толық ықтималдығы</vt:lpstr>
      <vt:lpstr>Байес формуласы</vt:lpstr>
      <vt:lpstr>Бернулли формуласы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Ықтималдықтар теориясы</dc:title>
  <dc:creator>Baisarin</dc:creator>
  <cp:lastModifiedBy>Baisarin</cp:lastModifiedBy>
  <cp:revision>43</cp:revision>
  <dcterms:created xsi:type="dcterms:W3CDTF">2021-01-09T11:46:38Z</dcterms:created>
  <dcterms:modified xsi:type="dcterms:W3CDTF">2021-01-27T16:09:17Z</dcterms:modified>
</cp:coreProperties>
</file>